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55" r:id="rId2"/>
    <p:sldId id="316" r:id="rId3"/>
    <p:sldId id="426" r:id="rId4"/>
    <p:sldId id="412" r:id="rId5"/>
    <p:sldId id="427" r:id="rId6"/>
    <p:sldId id="425" r:id="rId7"/>
    <p:sldId id="424" r:id="rId8"/>
    <p:sldId id="373" r:id="rId9"/>
    <p:sldId id="440" r:id="rId10"/>
    <p:sldId id="444" r:id="rId11"/>
    <p:sldId id="441" r:id="rId12"/>
    <p:sldId id="446" r:id="rId13"/>
    <p:sldId id="448" r:id="rId14"/>
    <p:sldId id="452" r:id="rId15"/>
    <p:sldId id="449" r:id="rId16"/>
    <p:sldId id="453" r:id="rId17"/>
    <p:sldId id="450" r:id="rId18"/>
    <p:sldId id="454" r:id="rId19"/>
    <p:sldId id="45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67" autoAdjust="0"/>
  </p:normalViewPr>
  <p:slideViewPr>
    <p:cSldViewPr>
      <p:cViewPr>
        <p:scale>
          <a:sx n="100" d="100"/>
          <a:sy n="100" d="100"/>
        </p:scale>
        <p:origin x="-108"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11/12/2013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590678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vocabulary that appears on both the DCC and NT 30+ list</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314663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This is the vocabulary that appears on both the DCC and NT 30+ list</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a:t>
            </a:r>
            <a:r>
              <a:rPr lang="en-US" b="1" dirty="0">
                <a:solidFill>
                  <a:srgbClr val="FFFF00"/>
                </a:solidFill>
                <a:latin typeface="Times New Roman" pitchFamily="18" charset="0"/>
                <a:cs typeface="Times New Roman" pitchFamily="18" charset="0"/>
              </a:rPr>
              <a:t>Greek</a:t>
            </a:r>
            <a:br>
              <a:rPr lang="en-US" b="1" dirty="0">
                <a:solidFill>
                  <a:srgbClr val="FFFF00"/>
                </a:solidFill>
                <a:latin typeface="Times New Roman" pitchFamily="18" charset="0"/>
                <a:cs typeface="Times New Roman" pitchFamily="18" charset="0"/>
              </a:rPr>
            </a:br>
            <a:r>
              <a:rPr lang="en-US" sz="2800" b="1" dirty="0">
                <a:solidFill>
                  <a:srgbClr val="FFFF00"/>
                </a:solidFill>
                <a:latin typeface="Times New Roman" pitchFamily="18" charset="0"/>
                <a:cs typeface="Times New Roman" pitchFamily="18" charset="0"/>
              </a:rPr>
              <a:t>Unit 9 </a:t>
            </a:r>
            <a:r>
              <a:rPr lang="en-US" sz="2400" b="1" dirty="0">
                <a:solidFill>
                  <a:srgbClr val="FFFF00"/>
                </a:solidFill>
                <a:latin typeface="Times New Roman" pitchFamily="18" charset="0"/>
                <a:cs typeface="Times New Roman" pitchFamily="18" charset="0"/>
              </a:rPr>
              <a:t>part 2: </a:t>
            </a:r>
            <a:r>
              <a:rPr lang="en-US" sz="2400" b="1" dirty="0" smtClean="0">
                <a:solidFill>
                  <a:srgbClr val="FFFF00"/>
                </a:solidFill>
                <a:latin typeface="Times New Roman" pitchFamily="18" charset="0"/>
                <a:cs typeface="Times New Roman" pitchFamily="18" charset="0"/>
              </a:rPr>
              <a:t/>
            </a:r>
            <a:br>
              <a:rPr lang="en-US" sz="2400" b="1" dirty="0" smtClean="0">
                <a:solidFill>
                  <a:srgbClr val="FFFF00"/>
                </a:solidFill>
                <a:latin typeface="Times New Roman" pitchFamily="18" charset="0"/>
                <a:cs typeface="Times New Roman" pitchFamily="18" charset="0"/>
              </a:rPr>
            </a:br>
            <a:r>
              <a:rPr lang="en-US" sz="2400" b="1" dirty="0" smtClean="0">
                <a:solidFill>
                  <a:srgbClr val="FFFF00"/>
                </a:solidFill>
                <a:latin typeface="Times New Roman" pitchFamily="18" charset="0"/>
                <a:cs typeface="Times New Roman" pitchFamily="18" charset="0"/>
              </a:rPr>
              <a:t>Unorthodox </a:t>
            </a:r>
            <a:r>
              <a:rPr lang="en-US" sz="2400" b="1" dirty="0">
                <a:solidFill>
                  <a:srgbClr val="FFFF00"/>
                </a:solidFill>
                <a:latin typeface="Times New Roman" pitchFamily="18" charset="0"/>
                <a:cs typeface="Times New Roman" pitchFamily="18" charset="0"/>
              </a:rPr>
              <a:t>Futures</a:t>
            </a:r>
            <a:r>
              <a:rPr lang="en-US" sz="2800" b="1" dirty="0">
                <a:solidFill>
                  <a:srgbClr val="FFFF00"/>
                </a:solidFill>
                <a:latin typeface="Times New Roman" pitchFamily="18" charset="0"/>
                <a:cs typeface="Times New Roman" pitchFamily="18" charset="0"/>
              </a:rPr>
              <a:t/>
            </a:r>
            <a:br>
              <a:rPr lang="en-US" sz="2800" b="1" dirty="0">
                <a:solidFill>
                  <a:srgbClr val="FFFF00"/>
                </a:solidFill>
                <a:latin typeface="Times New Roman" pitchFamily="18" charset="0"/>
                <a:cs typeface="Times New Roman" pitchFamily="18" charset="0"/>
              </a:rPr>
            </a:br>
            <a:endParaRPr lang="en-US" sz="32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2013 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5137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371600"/>
            <a:ext cx="8686800" cy="5257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Future Deponent Vocabulary: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θαν-</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ἀποθνῄσκω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ἀποθανοῦμαι </a:t>
            </a:r>
            <a:r>
              <a:rPr lang="en-US" sz="2400" dirty="0" smtClean="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chemeClr val="bg1"/>
                </a:solidFill>
                <a:latin typeface="Palatino Linotype" pitchFamily="18" charset="0"/>
                <a:cs typeface="Times New Roman" pitchFamily="18" charset="0"/>
                <a:sym typeface="Wingdings" pitchFamily="2" charset="2"/>
              </a:rPr>
              <a:t>λαβ-</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λαμβάνω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λήψομαι </a:t>
            </a:r>
            <a:r>
              <a:rPr lang="en-US" sz="2400" dirty="0" smtClean="0">
                <a:solidFill>
                  <a:schemeClr val="bg1"/>
                </a:solidFill>
                <a:latin typeface="Times New Roman" pitchFamily="18" charset="0"/>
                <a:cs typeface="Times New Roman" pitchFamily="18" charset="0"/>
              </a:rPr>
              <a:t>take, grab; receive, get</a:t>
            </a:r>
          </a:p>
          <a:p>
            <a:pPr lvl="1">
              <a:defRPr/>
            </a:pPr>
            <a:r>
              <a:rPr lang="el-GR" sz="2000" dirty="0" smtClean="0">
                <a:solidFill>
                  <a:srgbClr val="FFFF00"/>
                </a:solidFill>
                <a:latin typeface="Palatino Linotype" pitchFamily="18" charset="0"/>
                <a:cs typeface="Times New Roman" pitchFamily="18" charset="0"/>
              </a:rPr>
              <a:t>καταλαμβάνω </a:t>
            </a:r>
            <a:r>
              <a:rPr lang="en-US" sz="2000" dirty="0" smtClean="0">
                <a:solidFill>
                  <a:schemeClr val="bg1"/>
                </a:solidFill>
                <a:latin typeface="Times New Roman" pitchFamily="18" charset="0"/>
                <a:cs typeface="Times New Roman" pitchFamily="18" charset="0"/>
              </a:rPr>
              <a:t>seize, catch up to, arrest </a:t>
            </a:r>
          </a:p>
          <a:p>
            <a:pPr lvl="1">
              <a:defRPr/>
            </a:pPr>
            <a:r>
              <a:rPr lang="el-GR" sz="2000" dirty="0" smtClean="0">
                <a:solidFill>
                  <a:srgbClr val="FFFF00"/>
                </a:solidFill>
                <a:latin typeface="Palatino Linotype" pitchFamily="18" charset="0"/>
                <a:cs typeface="Times New Roman" pitchFamily="18" charset="0"/>
              </a:rPr>
              <a:t>ὑπολαμβάνω </a:t>
            </a:r>
            <a:r>
              <a:rPr lang="en-US" sz="2000" dirty="0" smtClean="0">
                <a:solidFill>
                  <a:schemeClr val="bg1"/>
                </a:solidFill>
                <a:latin typeface="Times New Roman" pitchFamily="18" charset="0"/>
                <a:cs typeface="Times New Roman" pitchFamily="18" charset="0"/>
              </a:rPr>
              <a:t>take up, reply, suppose </a:t>
            </a:r>
            <a:endParaRPr lang="el-GR" sz="20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μαθ-</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μανθάνω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μαθήσομαι </a:t>
            </a:r>
            <a:r>
              <a:rPr lang="en-US" sz="2400" dirty="0" smtClean="0">
                <a:solidFill>
                  <a:schemeClr val="bg1"/>
                </a:solidFill>
                <a:latin typeface="Times New Roman" pitchFamily="18" charset="0"/>
                <a:cs typeface="Times New Roman" pitchFamily="18" charset="0"/>
              </a:rPr>
              <a:t>learn</a:t>
            </a:r>
          </a:p>
          <a:p>
            <a:pPr>
              <a:defRPr/>
            </a:pPr>
            <a:r>
              <a:rPr lang="el-GR" sz="2400" dirty="0" smtClean="0">
                <a:solidFill>
                  <a:schemeClr val="bg1"/>
                </a:solidFill>
                <a:latin typeface="Palatino Linotype" pitchFamily="18" charset="0"/>
                <a:cs typeface="Times New Roman" pitchFamily="18" charset="0"/>
                <a:sym typeface="Wingdings" pitchFamily="2" charset="2"/>
              </a:rPr>
              <a:t>πι-</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πίνω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πίομαι </a:t>
            </a:r>
            <a:r>
              <a:rPr lang="en-US" sz="2400" dirty="0" smtClean="0">
                <a:solidFill>
                  <a:schemeClr val="bg1"/>
                </a:solidFill>
                <a:latin typeface="Times New Roman" pitchFamily="18" charset="0"/>
                <a:cs typeface="Times New Roman" pitchFamily="18" charset="0"/>
                <a:sym typeface="Wingdings" pitchFamily="2" charset="2"/>
              </a:rPr>
              <a:t>drink </a:t>
            </a:r>
          </a:p>
          <a:p>
            <a:pPr>
              <a:defRPr/>
            </a:pPr>
            <a:r>
              <a:rPr lang="el-GR" sz="2400" dirty="0" smtClean="0">
                <a:solidFill>
                  <a:srgbClr val="FFFF00"/>
                </a:solidFill>
                <a:latin typeface="Palatino Linotype" pitchFamily="18" charset="0"/>
                <a:cs typeface="Times New Roman" pitchFamily="18" charset="0"/>
                <a:sym typeface="Wingdings" pitchFamily="2" charset="2"/>
              </a:rPr>
              <a:t>φεύγω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φεύξομαι</a:t>
            </a:r>
            <a:r>
              <a:rPr lang="en-US" sz="2400" dirty="0">
                <a:solidFill>
                  <a:schemeClr val="bg1"/>
                </a:solidFill>
                <a:latin typeface="Times New Roman" pitchFamily="18" charset="0"/>
                <a:cs typeface="Times New Roman" pitchFamily="18" charset="0"/>
                <a:sym typeface="Wingdings" pitchFamily="2" charset="2"/>
              </a:rPr>
              <a:t> flee, run away </a:t>
            </a:r>
            <a:endParaRPr lang="el-GR"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662640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371600"/>
            <a:ext cx="8229600" cy="51816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Future Deponent Vocabulary: NT</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ἁμαρτ-</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ἁμαρτάνω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ἁμαρτήσομαι </a:t>
            </a:r>
            <a:r>
              <a:rPr lang="en-US" sz="2400" dirty="0" smtClean="0">
                <a:solidFill>
                  <a:schemeClr val="bg1"/>
                </a:solidFill>
                <a:latin typeface="Times New Roman" pitchFamily="18" charset="0"/>
                <a:cs typeface="Times New Roman" pitchFamily="18" charset="0"/>
              </a:rPr>
              <a:t>miss, make a mistake</a:t>
            </a:r>
          </a:p>
          <a:p>
            <a:pPr>
              <a:defRPr/>
            </a:pPr>
            <a:r>
              <a:rPr lang="el-GR" sz="2400" dirty="0" smtClean="0">
                <a:solidFill>
                  <a:schemeClr val="bg1"/>
                </a:solidFill>
                <a:latin typeface="Palatino Linotype" pitchFamily="18" charset="0"/>
                <a:cs typeface="Times New Roman" pitchFamily="18" charset="0"/>
                <a:sym typeface="Wingdings" pitchFamily="2" charset="2"/>
              </a:rPr>
              <a:t>βη</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βαίνω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βήσομαι </a:t>
            </a:r>
            <a:r>
              <a:rPr lang="en-US" sz="2400" dirty="0" smtClean="0">
                <a:solidFill>
                  <a:schemeClr val="bg1"/>
                </a:solidFill>
                <a:latin typeface="Times New Roman" pitchFamily="18" charset="0"/>
                <a:cs typeface="Times New Roman" pitchFamily="18" charset="0"/>
              </a:rPr>
              <a:t>walk, come, go</a:t>
            </a:r>
          </a:p>
          <a:p>
            <a:pPr lvl="1">
              <a:defRPr/>
            </a:pPr>
            <a:r>
              <a:rPr lang="el-GR" sz="2000" dirty="0" smtClean="0">
                <a:solidFill>
                  <a:srgbClr val="FFFF00"/>
                </a:solidFill>
                <a:latin typeface="Palatino Linotype" pitchFamily="18" charset="0"/>
                <a:cs typeface="Times New Roman" pitchFamily="18" charset="0"/>
              </a:rPr>
              <a:t>ἀναβαίνω </a:t>
            </a:r>
            <a:r>
              <a:rPr lang="en-US" sz="2000" dirty="0" smtClean="0">
                <a:solidFill>
                  <a:schemeClr val="bg1"/>
                </a:solidFill>
                <a:latin typeface="Times New Roman" pitchFamily="18" charset="0"/>
                <a:cs typeface="Times New Roman" pitchFamily="18" charset="0"/>
              </a:rPr>
              <a:t>walk up, go aboard, enter</a:t>
            </a:r>
          </a:p>
          <a:p>
            <a:pPr lvl="1">
              <a:defRPr/>
            </a:pPr>
            <a:r>
              <a:rPr lang="el-GR" sz="2000" dirty="0" smtClean="0">
                <a:solidFill>
                  <a:srgbClr val="FFFF00"/>
                </a:solidFill>
                <a:latin typeface="Palatino Linotype" pitchFamily="18" charset="0"/>
                <a:cs typeface="Times New Roman" pitchFamily="18" charset="0"/>
              </a:rPr>
              <a:t>καταβαίνω </a:t>
            </a:r>
            <a:r>
              <a:rPr lang="en-US" sz="2000" dirty="0" smtClean="0">
                <a:solidFill>
                  <a:schemeClr val="bg1"/>
                </a:solidFill>
                <a:latin typeface="Times New Roman" pitchFamily="18" charset="0"/>
                <a:cs typeface="Times New Roman" pitchFamily="18" charset="0"/>
              </a:rPr>
              <a:t>walk down, descend</a:t>
            </a:r>
          </a:p>
          <a:p>
            <a:pPr>
              <a:defRPr/>
            </a:pPr>
            <a:r>
              <a:rPr lang="el-GR" sz="2400" dirty="0">
                <a:solidFill>
                  <a:schemeClr val="bg1"/>
                </a:solidFill>
                <a:latin typeface="Palatino Linotype" pitchFamily="18" charset="0"/>
                <a:cs typeface="Times New Roman" pitchFamily="18" charset="0"/>
                <a:sym typeface="Wingdings" pitchFamily="2" charset="2"/>
              </a:rPr>
              <a:t>γνω</a:t>
            </a:r>
            <a:r>
              <a:rPr lang="el-GR" sz="2400" dirty="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γινώσκω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γνώσομαι </a:t>
            </a:r>
            <a:r>
              <a:rPr lang="en-US" sz="2400" dirty="0" smtClean="0">
                <a:solidFill>
                  <a:schemeClr val="bg1"/>
                </a:solidFill>
                <a:latin typeface="Times New Roman" pitchFamily="18" charset="0"/>
                <a:cs typeface="Times New Roman" pitchFamily="18" charset="0"/>
              </a:rPr>
              <a:t>know</a:t>
            </a:r>
            <a:r>
              <a:rPr lang="en-US" sz="2400" dirty="0">
                <a:solidFill>
                  <a:schemeClr val="bg1"/>
                </a:solidFill>
                <a:latin typeface="Times New Roman" pitchFamily="18" charset="0"/>
                <a:cs typeface="Times New Roman" pitchFamily="18" charset="0"/>
              </a:rPr>
              <a:t>, learn, judge, think </a:t>
            </a:r>
            <a:endParaRPr lang="en-US" sz="2400" dirty="0">
              <a:solidFill>
                <a:schemeClr val="bg1"/>
              </a:solidFill>
              <a:latin typeface="Palatino Linotype" pitchFamily="18" charset="0"/>
              <a:cs typeface="Times New Roman" pitchFamily="18" charset="0"/>
            </a:endParaRPr>
          </a:p>
          <a:p>
            <a:pPr marL="742950" lvl="2" indent="-342900">
              <a:defRPr/>
            </a:pPr>
            <a:r>
              <a:rPr lang="en-US" sz="2000" dirty="0">
                <a:solidFill>
                  <a:schemeClr val="bg1"/>
                </a:solidFill>
                <a:latin typeface="Times New Roman" pitchFamily="18" charset="0"/>
                <a:cs typeface="Times New Roman" pitchFamily="18" charset="0"/>
              </a:rPr>
              <a:t>Notice the change of spelling </a:t>
            </a:r>
            <a:r>
              <a:rPr lang="en-US" sz="2000" dirty="0" smtClean="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γιγνώσκω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γινώσκω</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from Classical to </a:t>
            </a:r>
            <a:r>
              <a:rPr lang="en-US" sz="2000" dirty="0" err="1">
                <a:solidFill>
                  <a:schemeClr val="bg1"/>
                </a:solidFill>
                <a:latin typeface="Times New Roman" pitchFamily="18" charset="0"/>
                <a:cs typeface="Times New Roman" pitchFamily="18" charset="0"/>
              </a:rPr>
              <a:t>Koine</a:t>
            </a:r>
            <a:r>
              <a:rPr lang="en-US" sz="2000" dirty="0">
                <a:solidFill>
                  <a:schemeClr val="bg1"/>
                </a:solidFill>
                <a:latin typeface="Times New Roman" pitchFamily="18" charset="0"/>
                <a:cs typeface="Times New Roman" pitchFamily="18" charset="0"/>
              </a:rPr>
              <a:t>.</a:t>
            </a:r>
            <a:r>
              <a:rPr lang="en-US" sz="1600" dirty="0">
                <a:solidFill>
                  <a:schemeClr val="bg1"/>
                </a:solidFill>
                <a:latin typeface="Times New Roman" pitchFamily="18" charset="0"/>
                <a:cs typeface="Times New Roman" pitchFamily="18" charset="0"/>
              </a:rPr>
              <a:t> </a:t>
            </a:r>
          </a:p>
          <a:p>
            <a:pPr lvl="1">
              <a:defRPr/>
            </a:pPr>
            <a:r>
              <a:rPr lang="el-GR" sz="2000" dirty="0">
                <a:solidFill>
                  <a:srgbClr val="FFFF00"/>
                </a:solidFill>
                <a:latin typeface="Palatino Linotype" pitchFamily="18" charset="0"/>
                <a:cs typeface="Times New Roman" pitchFamily="18" charset="0"/>
              </a:rPr>
              <a:t>ἀναγινώσκω </a:t>
            </a:r>
            <a:r>
              <a:rPr lang="en-US" sz="2000" dirty="0">
                <a:solidFill>
                  <a:schemeClr val="bg1"/>
                </a:solidFill>
                <a:latin typeface="Times New Roman" pitchFamily="18" charset="0"/>
                <a:cs typeface="Times New Roman" pitchFamily="18" charset="0"/>
              </a:rPr>
              <a:t>read</a:t>
            </a:r>
          </a:p>
          <a:p>
            <a:pPr lvl="1">
              <a:defRPr/>
            </a:pPr>
            <a:r>
              <a:rPr lang="el-GR" sz="2000" dirty="0">
                <a:solidFill>
                  <a:srgbClr val="FFFF00"/>
                </a:solidFill>
                <a:latin typeface="Palatino Linotype" pitchFamily="18" charset="0"/>
                <a:cs typeface="Times New Roman" pitchFamily="18" charset="0"/>
              </a:rPr>
              <a:t>ἐπιγινώσκω</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know, understand </a:t>
            </a:r>
          </a:p>
        </p:txBody>
      </p:sp>
    </p:spTree>
    <p:extLst>
      <p:ext uri="{BB962C8B-B14F-4D97-AF65-F5344CB8AC3E}">
        <p14:creationId xmlns:p14="http://schemas.microsoft.com/office/powerpoint/2010/main" val="311985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371600"/>
            <a:ext cx="8229600" cy="51816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Future Deponent Vocabulary: NT</a:t>
            </a:r>
            <a:endParaRPr lang="en-US" sz="2800" dirty="0" smtClean="0">
              <a:solidFill>
                <a:schemeClr val="bg1"/>
              </a:solidFill>
              <a:latin typeface="Times New Roman" pitchFamily="18" charset="0"/>
              <a:cs typeface="Times New Roman" pitchFamily="18" charset="0"/>
            </a:endParaRPr>
          </a:p>
          <a:p>
            <a:pPr>
              <a:defRPr/>
            </a:pPr>
            <a:r>
              <a:rPr lang="el-GR" sz="2400" dirty="0">
                <a:solidFill>
                  <a:schemeClr val="bg1"/>
                </a:solidFill>
                <a:latin typeface="Palatino Linotype" pitchFamily="18" charset="0"/>
                <a:cs typeface="Times New Roman" pitchFamily="18" charset="0"/>
                <a:sym typeface="Wingdings" pitchFamily="2" charset="2"/>
              </a:rPr>
              <a:t>ἐσ</a:t>
            </a:r>
            <a:r>
              <a:rPr lang="el-GR" sz="2400" dirty="0">
                <a:solidFill>
                  <a:schemeClr val="bg1"/>
                </a:solidFill>
                <a:latin typeface="Times New Roman" pitchFamily="18" charset="0"/>
                <a:cs typeface="Times New Roman" pitchFamily="18" charset="0"/>
                <a:sym typeface="Wingdings" pitchFamily="2" charset="2"/>
              </a:rPr>
              <a:t>-  </a:t>
            </a:r>
            <a:r>
              <a:rPr lang="el-GR" sz="2400" dirty="0">
                <a:solidFill>
                  <a:srgbClr val="FFFF00"/>
                </a:solidFill>
                <a:latin typeface="Palatino Linotype" pitchFamily="18" charset="0"/>
                <a:cs typeface="Times New Roman" pitchFamily="18" charset="0"/>
              </a:rPr>
              <a:t>εἰμί</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ἔσομαι </a:t>
            </a:r>
            <a:r>
              <a:rPr lang="en-US" sz="2400" dirty="0">
                <a:solidFill>
                  <a:schemeClr val="bg1"/>
                </a:solidFill>
                <a:latin typeface="Times New Roman" pitchFamily="18" charset="0"/>
                <a:cs typeface="Times New Roman" pitchFamily="18" charset="0"/>
              </a:rPr>
              <a:t>be</a:t>
            </a:r>
            <a:r>
              <a:rPr lang="el-GR" sz="2000" dirty="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θαν-</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ἀποθνῄσκω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ἀποθανοῦμαι </a:t>
            </a:r>
            <a:r>
              <a:rPr lang="en-US" sz="2400" dirty="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chemeClr val="bg1"/>
                </a:solidFill>
                <a:latin typeface="Palatino Linotype" pitchFamily="18" charset="0"/>
                <a:cs typeface="Times New Roman" pitchFamily="18" charset="0"/>
                <a:sym typeface="Wingdings" pitchFamily="2" charset="2"/>
              </a:rPr>
              <a:t>λαβ-</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λαμβάνω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λήψομαι </a:t>
            </a:r>
            <a:r>
              <a:rPr lang="en-US" sz="2400" dirty="0" smtClean="0">
                <a:solidFill>
                  <a:schemeClr val="bg1"/>
                </a:solidFill>
                <a:latin typeface="Times New Roman" pitchFamily="18" charset="0"/>
                <a:cs typeface="Times New Roman" pitchFamily="18" charset="0"/>
              </a:rPr>
              <a:t>take, grab; receive, get</a:t>
            </a:r>
          </a:p>
          <a:p>
            <a:pPr lvl="1">
              <a:defRPr/>
            </a:pPr>
            <a:r>
              <a:rPr lang="el-GR" sz="2000" dirty="0" smtClean="0">
                <a:solidFill>
                  <a:srgbClr val="FFFF00"/>
                </a:solidFill>
                <a:latin typeface="Palatino Linotype" pitchFamily="18" charset="0"/>
                <a:cs typeface="Times New Roman" pitchFamily="18" charset="0"/>
              </a:rPr>
              <a:t>παραλαμβάνω </a:t>
            </a:r>
            <a:r>
              <a:rPr lang="en-US" sz="2000" dirty="0" smtClean="0">
                <a:solidFill>
                  <a:schemeClr val="bg1"/>
                </a:solidFill>
                <a:latin typeface="Times New Roman" pitchFamily="18" charset="0"/>
                <a:cs typeface="Times New Roman" pitchFamily="18" charset="0"/>
              </a:rPr>
              <a:t>take, receive, accept </a:t>
            </a:r>
            <a:endParaRPr lang="el-GR" sz="20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πι-</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πίνω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πίομαι </a:t>
            </a:r>
            <a:r>
              <a:rPr lang="en-US" sz="2400" dirty="0" smtClean="0">
                <a:solidFill>
                  <a:schemeClr val="bg1"/>
                </a:solidFill>
                <a:latin typeface="Times New Roman" pitchFamily="18" charset="0"/>
                <a:cs typeface="Times New Roman" pitchFamily="18" charset="0"/>
                <a:sym typeface="Wingdings" pitchFamily="2" charset="2"/>
              </a:rPr>
              <a:t>drink </a:t>
            </a:r>
            <a:endParaRPr lang="el-GR"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1528714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Future </a:t>
            </a:r>
            <a:r>
              <a:rPr lang="en-US" sz="2800" b="1" dirty="0" smtClean="0">
                <a:solidFill>
                  <a:srgbClr val="FFFF00"/>
                </a:solidFill>
                <a:latin typeface="Times New Roman" pitchFamily="18" charset="0"/>
                <a:cs typeface="Times New Roman" pitchFamily="18" charset="0"/>
              </a:rPr>
              <a:t>Deponent Vocabulary: Core</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ἁμαρτάνω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ἁμαρτήσομαι </a:t>
            </a:r>
            <a:r>
              <a:rPr lang="en-US" sz="2400" dirty="0">
                <a:solidFill>
                  <a:schemeClr val="bg1"/>
                </a:solidFill>
                <a:latin typeface="Times New Roman" pitchFamily="18" charset="0"/>
                <a:cs typeface="Times New Roman" pitchFamily="18" charset="0"/>
              </a:rPr>
              <a:t>miss, make a mistake</a:t>
            </a:r>
          </a:p>
          <a:p>
            <a:pPr>
              <a:defRPr/>
            </a:pPr>
            <a:r>
              <a:rPr lang="el-GR" sz="2400" dirty="0">
                <a:solidFill>
                  <a:srgbClr val="FFFF00"/>
                </a:solidFill>
                <a:latin typeface="Palatino Linotype" pitchFamily="18" charset="0"/>
                <a:cs typeface="Times New Roman" pitchFamily="18" charset="0"/>
                <a:sym typeface="Wingdings" pitchFamily="2" charset="2"/>
              </a:rPr>
              <a:t>ἀποθνῄσκω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ἀποθανοῦμαι </a:t>
            </a:r>
            <a:r>
              <a:rPr lang="en-US" sz="2400" dirty="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βαίνω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βήσομαι </a:t>
            </a:r>
            <a:r>
              <a:rPr lang="en-US" sz="2400" dirty="0">
                <a:solidFill>
                  <a:schemeClr val="bg1"/>
                </a:solidFill>
                <a:latin typeface="Times New Roman" pitchFamily="18" charset="0"/>
                <a:cs typeface="Times New Roman" pitchFamily="18" charset="0"/>
              </a:rPr>
              <a:t>walk, come, go</a:t>
            </a:r>
          </a:p>
          <a:p>
            <a:pPr>
              <a:defRPr/>
            </a:pPr>
            <a:r>
              <a:rPr lang="en-US" sz="2400" dirty="0" err="1">
                <a:solidFill>
                  <a:srgbClr val="FFFF00"/>
                </a:solidFill>
                <a:latin typeface="Palatino Linotype" pitchFamily="18" charset="0"/>
                <a:cs typeface="Times New Roman" pitchFamily="18" charset="0"/>
              </a:rPr>
              <a:t>γί</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γ</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νώσκω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γνώσομαι </a:t>
            </a:r>
            <a:r>
              <a:rPr lang="en-US" sz="2400" dirty="0">
                <a:solidFill>
                  <a:schemeClr val="bg1"/>
                </a:solidFill>
                <a:latin typeface="Times New Roman" pitchFamily="18" charset="0"/>
                <a:cs typeface="Times New Roman" pitchFamily="18" charset="0"/>
              </a:rPr>
              <a:t>know, learn, judge, think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εἰμί</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ἔσομαι </a:t>
            </a:r>
            <a:r>
              <a:rPr lang="en-US" sz="2400" dirty="0">
                <a:solidFill>
                  <a:schemeClr val="bg1"/>
                </a:solidFill>
                <a:latin typeface="Times New Roman" pitchFamily="18" charset="0"/>
                <a:cs typeface="Times New Roman" pitchFamily="18" charset="0"/>
              </a:rPr>
              <a:t>be</a:t>
            </a:r>
            <a:r>
              <a:rPr lang="el-GR" sz="2000" dirty="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λαμβάνω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λήψομαι </a:t>
            </a:r>
            <a:r>
              <a:rPr lang="en-US" sz="2400" dirty="0">
                <a:solidFill>
                  <a:schemeClr val="bg1"/>
                </a:solidFill>
                <a:latin typeface="Times New Roman" pitchFamily="18" charset="0"/>
                <a:cs typeface="Times New Roman" pitchFamily="18" charset="0"/>
              </a:rPr>
              <a:t>take, grab; receive, get</a:t>
            </a:r>
          </a:p>
          <a:p>
            <a:pPr>
              <a:defRPr/>
            </a:pPr>
            <a:r>
              <a:rPr lang="el-GR" sz="2400" dirty="0" smtClean="0">
                <a:solidFill>
                  <a:srgbClr val="FFFF00"/>
                </a:solidFill>
                <a:latin typeface="Palatino Linotype" pitchFamily="18" charset="0"/>
                <a:cs typeface="Times New Roman" pitchFamily="18" charset="0"/>
                <a:sym typeface="Wingdings" pitchFamily="2" charset="2"/>
              </a:rPr>
              <a:t>πίνω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πίομαι </a:t>
            </a:r>
            <a:r>
              <a:rPr lang="en-US" sz="2400" dirty="0">
                <a:solidFill>
                  <a:schemeClr val="bg1"/>
                </a:solidFill>
                <a:latin typeface="Times New Roman" pitchFamily="18" charset="0"/>
                <a:cs typeface="Times New Roman" pitchFamily="18" charset="0"/>
                <a:sym typeface="Wingdings" pitchFamily="2" charset="2"/>
              </a:rPr>
              <a:t>drink </a:t>
            </a:r>
            <a:endParaRPr lang="en-US" sz="2400" dirty="0">
              <a:solidFill>
                <a:schemeClr val="bg1"/>
              </a:solidFill>
              <a:latin typeface="Palatino Linotype" pitchFamily="18" charset="0"/>
              <a:cs typeface="Times New Roman" pitchFamily="18" charset="0"/>
            </a:endParaRP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50878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VOCABULARY</a:t>
            </a:r>
            <a:r>
              <a:rPr lang="en-US" sz="28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The verbs on the following slides all have futures, mostly deponent, with variations or stem changes that are unpredictable or more complex than the patterns presented so far. </a:t>
            </a:r>
          </a:p>
          <a:p>
            <a:pPr>
              <a:defRPr/>
            </a:pPr>
            <a:r>
              <a:rPr lang="en-US" sz="2400" dirty="0" smtClean="0">
                <a:solidFill>
                  <a:schemeClr val="bg1"/>
                </a:solidFill>
                <a:latin typeface="Times New Roman" pitchFamily="18" charset="0"/>
                <a:cs typeface="Times New Roman" pitchFamily="18" charset="0"/>
              </a:rPr>
              <a:t>These are all very common and important verbs, however, and recognizing these unusual principal parts is essential to reading Greek.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6914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1816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Unorthodox Futures </a:t>
            </a:r>
            <a:r>
              <a:rPr lang="en-US" sz="2800" b="1" dirty="0" smtClean="0">
                <a:solidFill>
                  <a:srgbClr val="FFFF00"/>
                </a:solidFill>
                <a:latin typeface="Times New Roman" pitchFamily="18" charset="0"/>
                <a:cs typeface="Times New Roman" pitchFamily="18" charset="0"/>
              </a:rPr>
              <a:t>Vocabulary: Classical</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ἔρχομαι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ἐλεύσομαι </a:t>
            </a:r>
            <a:r>
              <a:rPr lang="en-US" sz="2400" dirty="0" smtClean="0">
                <a:solidFill>
                  <a:schemeClr val="bg1"/>
                </a:solidFill>
                <a:latin typeface="Times New Roman" pitchFamily="18" charset="0"/>
                <a:cs typeface="Times New Roman" pitchFamily="18" charset="0"/>
                <a:sym typeface="Wingdings" pitchFamily="2" charset="2"/>
              </a:rPr>
              <a:t>come</a:t>
            </a:r>
            <a:r>
              <a:rPr lang="en-US" sz="2400" dirty="0">
                <a:solidFill>
                  <a:schemeClr val="bg1"/>
                </a:solidFill>
                <a:latin typeface="Times New Roman" pitchFamily="18" charset="0"/>
                <a:cs typeface="Times New Roman" pitchFamily="18" charset="0"/>
                <a:sym typeface="Wingdings" pitchFamily="2" charset="2"/>
              </a:rPr>
              <a:t>, go </a:t>
            </a:r>
            <a:r>
              <a:rPr lang="en-US"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 </a:t>
            </a:r>
            <a:r>
              <a:rPr lang="en-US" sz="2400" dirty="0">
                <a:solidFill>
                  <a:schemeClr val="bg1"/>
                </a:solidFill>
                <a:latin typeface="Times New Roman" pitchFamily="18" charset="0"/>
                <a:cs typeface="Times New Roman" pitchFamily="18" charset="0"/>
                <a:sym typeface="Wingdings" pitchFamily="2" charset="2"/>
              </a:rPr>
              <a:t>have, hold, be</a:t>
            </a:r>
          </a:p>
          <a:p>
            <a:pPr marL="857250" lvl="2" indent="-457200">
              <a:defRPr/>
            </a:pPr>
            <a:r>
              <a:rPr lang="el-GR" sz="1900" dirty="0">
                <a:solidFill>
                  <a:srgbClr val="FFFF00"/>
                </a:solidFill>
                <a:latin typeface="Palatino Linotype" pitchFamily="18" charset="0"/>
                <a:cs typeface="Times New Roman" pitchFamily="18" charset="0"/>
                <a:sym typeface="Wingdings" pitchFamily="2" charset="2"/>
              </a:rPr>
              <a:t>παρέχω </a:t>
            </a:r>
            <a:r>
              <a:rPr lang="en-US" sz="1900" dirty="0">
                <a:solidFill>
                  <a:schemeClr val="bg1"/>
                </a:solidFill>
                <a:latin typeface="Times New Roman" pitchFamily="18" charset="0"/>
                <a:cs typeface="Times New Roman" pitchFamily="18" charset="0"/>
                <a:sym typeface="Wingdings" pitchFamily="2" charset="2"/>
              </a:rPr>
              <a:t>provide</a:t>
            </a:r>
            <a:endParaRPr lang="el-GR" sz="19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ὄψομαι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see</a:t>
            </a:r>
            <a:endParaRPr lang="en-US"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πάσχω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πείσομαι </a:t>
            </a:r>
            <a:r>
              <a:rPr lang="en-US" sz="2400" dirty="0" smtClean="0">
                <a:solidFill>
                  <a:schemeClr val="bg1"/>
                </a:solidFill>
                <a:latin typeface="Times New Roman" pitchFamily="18" charset="0"/>
                <a:cs typeface="Times New Roman" pitchFamily="18" charset="0"/>
                <a:sym typeface="Wingdings" pitchFamily="2" charset="2"/>
              </a:rPr>
              <a:t>suffer</a:t>
            </a:r>
            <a:r>
              <a:rPr lang="en-US" sz="2400" dirty="0">
                <a:solidFill>
                  <a:schemeClr val="bg1"/>
                </a:solidFill>
                <a:latin typeface="Times New Roman" pitchFamily="18" charset="0"/>
                <a:cs typeface="Times New Roman" pitchFamily="18" charset="0"/>
                <a:sym typeface="Wingdings" pitchFamily="2" charset="2"/>
              </a:rPr>
              <a:t>, experience </a:t>
            </a:r>
            <a:r>
              <a:rPr lang="el-GR"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πίπτω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πεσοῦμαι </a:t>
            </a:r>
            <a:r>
              <a:rPr lang="en-US" sz="2400" dirty="0" smtClean="0">
                <a:solidFill>
                  <a:schemeClr val="bg1"/>
                </a:solidFill>
                <a:latin typeface="Times New Roman" pitchFamily="18" charset="0"/>
                <a:ea typeface="Tahoma" pitchFamily="34" charset="0"/>
                <a:cs typeface="Times New Roman" pitchFamily="18" charset="0"/>
                <a:sym typeface="Wingdings" pitchFamily="2" charset="2"/>
              </a:rPr>
              <a:t>fall </a:t>
            </a:r>
            <a:endParaRPr lang="en-US" sz="2400" dirty="0">
              <a:solidFill>
                <a:schemeClr val="bg1"/>
              </a:solidFill>
              <a:latin typeface="Times New Roman" pitchFamily="18" charset="0"/>
              <a:ea typeface="Tahoma" pitchFamily="34" charset="0"/>
              <a:cs typeface="Times New Roman" pitchFamily="18" charset="0"/>
              <a:sym typeface="Wingdings" pitchFamily="2" charset="2"/>
            </a:endParaRPr>
          </a:p>
        </p:txBody>
      </p:sp>
    </p:spTree>
    <p:extLst>
      <p:ext uri="{BB962C8B-B14F-4D97-AF65-F5344CB8AC3E}">
        <p14:creationId xmlns:p14="http://schemas.microsoft.com/office/powerpoint/2010/main" val="772619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1816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Unorthodox Futures </a:t>
            </a:r>
            <a:r>
              <a:rPr lang="en-US" sz="2800" b="1" dirty="0" smtClean="0">
                <a:solidFill>
                  <a:srgbClr val="FFFF00"/>
                </a:solidFill>
                <a:latin typeface="Times New Roman" pitchFamily="18" charset="0"/>
                <a:cs typeface="Times New Roman" pitchFamily="18" charset="0"/>
              </a:rPr>
              <a:t>Vocabulary: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πλέω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πλεύσομαι </a:t>
            </a:r>
            <a:r>
              <a:rPr lang="en-US" sz="2400" dirty="0">
                <a:solidFill>
                  <a:schemeClr val="bg1"/>
                </a:solidFill>
                <a:latin typeface="Times New Roman" pitchFamily="18" charset="0"/>
                <a:cs typeface="Times New Roman" pitchFamily="18" charset="0"/>
              </a:rPr>
              <a:t>and</a:t>
            </a:r>
            <a:r>
              <a:rPr lang="en-US"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πλευσοῦμαι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sail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πυνθάνομαι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πεύσομαι </a:t>
            </a:r>
            <a:r>
              <a:rPr lang="en-US" sz="2400" dirty="0" smtClean="0">
                <a:solidFill>
                  <a:schemeClr val="bg1"/>
                </a:solidFill>
                <a:latin typeface="Times New Roman" pitchFamily="18" charset="0"/>
                <a:cs typeface="Times New Roman" pitchFamily="18" charset="0"/>
                <a:sym typeface="Wingdings" pitchFamily="2" charset="2"/>
              </a:rPr>
              <a:t>learn</a:t>
            </a:r>
            <a:r>
              <a:rPr lang="en-US" sz="2400" dirty="0">
                <a:solidFill>
                  <a:schemeClr val="bg1"/>
                </a:solidFill>
                <a:latin typeface="Times New Roman" pitchFamily="18" charset="0"/>
                <a:cs typeface="Times New Roman" pitchFamily="18" charset="0"/>
                <a:sym typeface="Wingdings" pitchFamily="2" charset="2"/>
              </a:rPr>
              <a:t>, hear, inquire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τίκτω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τέξομαι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give </a:t>
            </a:r>
            <a:r>
              <a:rPr lang="en-US" sz="2400" dirty="0">
                <a:solidFill>
                  <a:schemeClr val="bg1"/>
                </a:solidFill>
                <a:latin typeface="Times New Roman" pitchFamily="18" charset="0"/>
                <a:cs typeface="Times New Roman" pitchFamily="18" charset="0"/>
                <a:sym typeface="Wingdings" pitchFamily="2" charset="2"/>
              </a:rPr>
              <a:t>birth </a:t>
            </a:r>
          </a:p>
          <a:p>
            <a:pPr>
              <a:defRPr/>
            </a:pPr>
            <a:r>
              <a:rPr lang="el-GR" sz="2400" dirty="0" smtClean="0">
                <a:solidFill>
                  <a:srgbClr val="FFFF00"/>
                </a:solidFill>
                <a:latin typeface="Palatino Linotype" pitchFamily="18" charset="0"/>
                <a:cs typeface="Times New Roman" pitchFamily="18" charset="0"/>
                <a:sym typeface="Wingdings" pitchFamily="2" charset="2"/>
              </a:rPr>
              <a:t>τυγχάνω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τεύξομαι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happen, meet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φέρω</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οἴσω</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carry</a:t>
            </a:r>
            <a:r>
              <a:rPr lang="en-US" sz="2400" dirty="0">
                <a:solidFill>
                  <a:schemeClr val="bg1"/>
                </a:solidFill>
                <a:latin typeface="Times New Roman" pitchFamily="18" charset="0"/>
                <a:cs typeface="Times New Roman" pitchFamily="18" charset="0"/>
                <a:sym typeface="Wingdings" pitchFamily="2" charset="2"/>
              </a:rPr>
              <a:t>, bring</a:t>
            </a:r>
          </a:p>
          <a:p>
            <a:pPr lvl="1">
              <a:defRPr/>
            </a:pPr>
            <a:r>
              <a:rPr lang="el-GR" sz="2000" dirty="0" smtClean="0">
                <a:solidFill>
                  <a:srgbClr val="FFFF00"/>
                </a:solidFill>
                <a:latin typeface="Palatino Linotype" pitchFamily="18" charset="0"/>
                <a:cs typeface="Times New Roman" pitchFamily="18" charset="0"/>
                <a:sym typeface="Wingdings" pitchFamily="2" charset="2"/>
              </a:rPr>
              <a:t>διαφέρω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spread, differ</a:t>
            </a:r>
          </a:p>
          <a:p>
            <a:pPr lvl="1">
              <a:defRPr/>
            </a:pPr>
            <a:r>
              <a:rPr lang="el-GR" sz="2000" dirty="0">
                <a:solidFill>
                  <a:srgbClr val="FFFF00"/>
                </a:solidFill>
                <a:latin typeface="Palatino Linotype" pitchFamily="18" charset="0"/>
                <a:cs typeface="Times New Roman" pitchFamily="18" charset="0"/>
                <a:sym typeface="Wingdings" pitchFamily="2" charset="2"/>
              </a:rPr>
              <a:t>συμφέρω </a:t>
            </a:r>
            <a:r>
              <a:rPr lang="en-US" sz="2000" dirty="0">
                <a:solidFill>
                  <a:schemeClr val="bg1"/>
                </a:solidFill>
                <a:latin typeface="Times New Roman" pitchFamily="18" charset="0"/>
                <a:cs typeface="Times New Roman" pitchFamily="18" charset="0"/>
                <a:sym typeface="Wingdings" pitchFamily="2" charset="2"/>
              </a:rPr>
              <a:t>benefit, </a:t>
            </a:r>
            <a:r>
              <a:rPr lang="en-US" sz="2000" dirty="0" smtClean="0">
                <a:solidFill>
                  <a:schemeClr val="bg1"/>
                </a:solidFill>
                <a:latin typeface="Times New Roman" pitchFamily="18" charset="0"/>
                <a:cs typeface="Times New Roman" pitchFamily="18" charset="0"/>
                <a:sym typeface="Wingdings" pitchFamily="2" charset="2"/>
              </a:rPr>
              <a:t>profit</a:t>
            </a:r>
            <a:endParaRPr lang="el-GR" sz="20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953792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Unorthodox Futures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ἔρχομαι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ἐλεύσομαι </a:t>
            </a:r>
            <a:r>
              <a:rPr lang="en-US" sz="2400" dirty="0">
                <a:solidFill>
                  <a:schemeClr val="bg1"/>
                </a:solidFill>
                <a:latin typeface="Times New Roman" pitchFamily="18" charset="0"/>
                <a:cs typeface="Times New Roman" pitchFamily="18" charset="0"/>
                <a:sym typeface="Wingdings" pitchFamily="2" charset="2"/>
              </a:rPr>
              <a:t>come, go </a:t>
            </a:r>
            <a:r>
              <a:rPr lang="en-US" sz="2400" dirty="0">
                <a:solidFill>
                  <a:srgbClr val="FFFF00"/>
                </a:solidFill>
                <a:latin typeface="Palatino Linotype" pitchFamily="18" charset="0"/>
                <a:cs typeface="Times New Roman" pitchFamily="18" charset="0"/>
                <a:sym typeface="Wingdings" pitchFamily="2" charset="2"/>
              </a:rPr>
              <a:t> </a:t>
            </a:r>
          </a:p>
          <a:p>
            <a:pPr lvl="1">
              <a:defRPr/>
            </a:pPr>
            <a:r>
              <a:rPr lang="el-GR" sz="2000" dirty="0" smtClean="0">
                <a:solidFill>
                  <a:srgbClr val="FFFF00"/>
                </a:solidFill>
                <a:latin typeface="Palatino Linotype" pitchFamily="18" charset="0"/>
                <a:cs typeface="Times New Roman" pitchFamily="18" charset="0"/>
              </a:rPr>
              <a:t>διέρχομαι </a:t>
            </a:r>
            <a:r>
              <a:rPr lang="en-US" sz="2000" dirty="0">
                <a:solidFill>
                  <a:schemeClr val="bg1"/>
                </a:solidFill>
                <a:latin typeface="Times New Roman" pitchFamily="18" charset="0"/>
                <a:cs typeface="Times New Roman" pitchFamily="18" charset="0"/>
              </a:rPr>
              <a:t>come, go through</a:t>
            </a:r>
          </a:p>
          <a:p>
            <a:pPr lvl="1">
              <a:defRPr/>
            </a:pPr>
            <a:r>
              <a:rPr lang="el-GR" sz="2000" dirty="0">
                <a:solidFill>
                  <a:srgbClr val="FFFF00"/>
                </a:solidFill>
                <a:latin typeface="Palatino Linotype" pitchFamily="18" charset="0"/>
                <a:cs typeface="Times New Roman" pitchFamily="18" charset="0"/>
              </a:rPr>
              <a:t>εἰσέρχομαι </a:t>
            </a:r>
            <a:r>
              <a:rPr lang="en-US" sz="2000" dirty="0">
                <a:solidFill>
                  <a:schemeClr val="bg1"/>
                </a:solidFill>
                <a:latin typeface="Times New Roman" pitchFamily="18" charset="0"/>
                <a:cs typeface="Times New Roman" pitchFamily="18" charset="0"/>
              </a:rPr>
              <a:t>come, go into</a:t>
            </a:r>
          </a:p>
          <a:p>
            <a:pPr lvl="1">
              <a:defRPr/>
            </a:pPr>
            <a:r>
              <a:rPr lang="el-GR" sz="2000" dirty="0">
                <a:solidFill>
                  <a:srgbClr val="FFFF00"/>
                </a:solidFill>
                <a:latin typeface="Palatino Linotype" pitchFamily="18" charset="0"/>
                <a:cs typeface="Times New Roman" pitchFamily="18" charset="0"/>
              </a:rPr>
              <a:t>ἐξέρχομαι </a:t>
            </a:r>
            <a:r>
              <a:rPr lang="en-US" sz="2000" dirty="0">
                <a:solidFill>
                  <a:schemeClr val="bg1"/>
                </a:solidFill>
                <a:latin typeface="Times New Roman" pitchFamily="18" charset="0"/>
                <a:cs typeface="Times New Roman" pitchFamily="18" charset="0"/>
              </a:rPr>
              <a:t>come, go out of </a:t>
            </a:r>
          </a:p>
          <a:p>
            <a:pPr lvl="1">
              <a:defRPr/>
            </a:pPr>
            <a:r>
              <a:rPr lang="el-GR" sz="2000" dirty="0">
                <a:solidFill>
                  <a:srgbClr val="FFFF00"/>
                </a:solidFill>
                <a:latin typeface="Palatino Linotype" pitchFamily="18" charset="0"/>
                <a:cs typeface="Times New Roman" pitchFamily="18" charset="0"/>
              </a:rPr>
              <a:t>προσέρχομαι </a:t>
            </a:r>
            <a:r>
              <a:rPr lang="en-US" sz="2000" dirty="0">
                <a:solidFill>
                  <a:schemeClr val="bg1"/>
                </a:solidFill>
                <a:latin typeface="Times New Roman" pitchFamily="18" charset="0"/>
                <a:cs typeface="Times New Roman" pitchFamily="18" charset="0"/>
              </a:rPr>
              <a:t>come, go to</a:t>
            </a:r>
          </a:p>
          <a:p>
            <a:pPr>
              <a:defRPr/>
            </a:pPr>
            <a:r>
              <a:rPr lang="el-GR" sz="2400" dirty="0" smtClean="0">
                <a:solidFill>
                  <a:srgbClr val="FFFF00"/>
                </a:solidFill>
                <a:latin typeface="Palatino Linotype" pitchFamily="18" charset="0"/>
                <a:cs typeface="Times New Roman" pitchFamily="18" charset="0"/>
                <a:sym typeface="Wingdings" pitchFamily="2" charset="2"/>
              </a:rPr>
              <a:t>ἐσθίω</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φάγομαι </a:t>
            </a:r>
            <a:r>
              <a:rPr lang="en-US" sz="2400" dirty="0" smtClean="0">
                <a:solidFill>
                  <a:schemeClr val="bg1"/>
                </a:solidFill>
                <a:latin typeface="Times New Roman" pitchFamily="18" charset="0"/>
                <a:cs typeface="Times New Roman" pitchFamily="18" charset="0"/>
                <a:sym typeface="Wingdings" pitchFamily="2" charset="2"/>
              </a:rPr>
              <a:t>eat</a:t>
            </a:r>
            <a:r>
              <a:rPr lang="el-GR" sz="2400" dirty="0" smtClean="0">
                <a:solidFill>
                  <a:schemeClr val="bg1"/>
                </a:solidFill>
                <a:latin typeface="Times New Roman" pitchFamily="18" charset="0"/>
                <a:cs typeface="Times New Roman" pitchFamily="18" charset="0"/>
                <a:sym typeface="Wingdings" pitchFamily="2" charset="2"/>
              </a:rPr>
              <a:t>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 </a:t>
            </a:r>
            <a:r>
              <a:rPr lang="en-US" sz="2400" dirty="0">
                <a:solidFill>
                  <a:schemeClr val="bg1"/>
                </a:solidFill>
                <a:latin typeface="Times New Roman" pitchFamily="18" charset="0"/>
                <a:cs typeface="Times New Roman" pitchFamily="18" charset="0"/>
                <a:sym typeface="Wingdings" pitchFamily="2" charset="2"/>
              </a:rPr>
              <a:t>have, hold, be</a:t>
            </a:r>
          </a:p>
          <a:p>
            <a:pPr marL="0" indent="0">
              <a:buNone/>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53850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Unorthodox Futures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ὄψομαι</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see</a:t>
            </a:r>
          </a:p>
          <a:p>
            <a:pPr>
              <a:defRPr/>
            </a:pPr>
            <a:r>
              <a:rPr lang="el-GR" sz="2400" dirty="0">
                <a:solidFill>
                  <a:srgbClr val="FFFF00"/>
                </a:solidFill>
                <a:latin typeface="Palatino Linotype" pitchFamily="18" charset="0"/>
                <a:cs typeface="Times New Roman" pitchFamily="18" charset="0"/>
                <a:sym typeface="Wingdings" pitchFamily="2" charset="2"/>
              </a:rPr>
              <a:t>πάσχω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πείσομαι </a:t>
            </a:r>
            <a:r>
              <a:rPr lang="en-US" sz="2400" dirty="0">
                <a:solidFill>
                  <a:schemeClr val="bg1"/>
                </a:solidFill>
                <a:latin typeface="Times New Roman" pitchFamily="18" charset="0"/>
                <a:cs typeface="Times New Roman" pitchFamily="18" charset="0"/>
                <a:sym typeface="Wingdings" pitchFamily="2" charset="2"/>
              </a:rPr>
              <a:t>suffer, experience </a:t>
            </a:r>
            <a:r>
              <a:rPr lang="el-GR"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πίπτω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πεσοῦμαι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p>
          <a:p>
            <a:pPr>
              <a:defRPr/>
            </a:pPr>
            <a:r>
              <a:rPr lang="el-GR" sz="2400" dirty="0">
                <a:solidFill>
                  <a:srgbClr val="FFFF00"/>
                </a:solidFill>
                <a:latin typeface="Palatino Linotype" pitchFamily="18" charset="0"/>
                <a:cs typeface="Times New Roman" pitchFamily="18" charset="0"/>
              </a:rPr>
              <a:t>πλέω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πλεύσομαι </a:t>
            </a:r>
            <a:r>
              <a:rPr lang="en-US" sz="2400" dirty="0">
                <a:solidFill>
                  <a:schemeClr val="bg1"/>
                </a:solidFill>
                <a:latin typeface="Times New Roman" pitchFamily="18" charset="0"/>
                <a:cs typeface="Times New Roman" pitchFamily="18" charset="0"/>
              </a:rPr>
              <a:t>and</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πλευσοῦμαι</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sail </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φέρω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οἴσω</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carry, bring</a:t>
            </a:r>
          </a:p>
          <a:p>
            <a:pPr marL="857250" lvl="2" indent="-457200">
              <a:defRPr/>
            </a:pPr>
            <a:r>
              <a:rPr lang="el-GR" sz="2000" dirty="0" smtClean="0">
                <a:solidFill>
                  <a:srgbClr val="FFFF00"/>
                </a:solidFill>
                <a:latin typeface="Palatino Linotype" pitchFamily="18" charset="0"/>
                <a:cs typeface="Times New Roman" pitchFamily="18" charset="0"/>
                <a:sym typeface="Wingdings" pitchFamily="2" charset="2"/>
              </a:rPr>
              <a:t>προσφέρω </a:t>
            </a:r>
            <a:r>
              <a:rPr lang="en-US" sz="2000" dirty="0">
                <a:solidFill>
                  <a:schemeClr val="bg1"/>
                </a:solidFill>
                <a:latin typeface="Times New Roman" pitchFamily="18" charset="0"/>
                <a:cs typeface="Times New Roman" pitchFamily="18" charset="0"/>
                <a:sym typeface="Wingdings" pitchFamily="2" charset="2"/>
              </a:rPr>
              <a:t>offer, present</a:t>
            </a:r>
            <a:endParaRPr lang="el-GR" sz="2000" dirty="0">
              <a:solidFill>
                <a:srgbClr val="FFFF00"/>
              </a:solidFill>
              <a:latin typeface="Palatino Linotype" pitchFamily="18" charset="0"/>
              <a:cs typeface="Times New Roman" pitchFamily="18" charset="0"/>
              <a:sym typeface="Wingdings" pitchFamily="2" charset="2"/>
            </a:endParaRP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8567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Unorthodox Futures Vocabulary</a:t>
            </a:r>
            <a:r>
              <a:rPr lang="en-US" sz="2800" b="1" dirty="0" smtClean="0">
                <a:solidFill>
                  <a:srgbClr val="FFFF00"/>
                </a:solidFill>
                <a:latin typeface="Times New Roman" pitchFamily="18" charset="0"/>
                <a:cs typeface="Times New Roman" pitchFamily="18" charset="0"/>
              </a:rPr>
              <a:t>: Core</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ἔρχομαι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ἐλεύσομαι </a:t>
            </a:r>
            <a:r>
              <a:rPr lang="en-US" sz="2400" dirty="0">
                <a:solidFill>
                  <a:schemeClr val="bg1"/>
                </a:solidFill>
                <a:latin typeface="Times New Roman" pitchFamily="18" charset="0"/>
                <a:cs typeface="Times New Roman" pitchFamily="18" charset="0"/>
                <a:sym typeface="Wingdings" pitchFamily="2" charset="2"/>
              </a:rPr>
              <a:t>come, go </a:t>
            </a:r>
            <a:r>
              <a:rPr lang="en-US" sz="2400" dirty="0">
                <a:solidFill>
                  <a:srgbClr val="FFFF00"/>
                </a:solidFill>
                <a:latin typeface="Palatino Linotype" pitchFamily="18" charset="0"/>
                <a:cs typeface="Times New Roman" pitchFamily="18" charset="0"/>
                <a:sym typeface="Wingdings" pitchFamily="2" charset="2"/>
              </a:rPr>
              <a:t> </a:t>
            </a:r>
          </a:p>
          <a:p>
            <a:pPr>
              <a:defRPr/>
            </a:pPr>
            <a:r>
              <a:rPr lang="el-GR" sz="2400" dirty="0" smtClean="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 </a:t>
            </a:r>
            <a:r>
              <a:rPr lang="en-US" sz="2400" dirty="0">
                <a:solidFill>
                  <a:schemeClr val="bg1"/>
                </a:solidFill>
                <a:latin typeface="Times New Roman" pitchFamily="18" charset="0"/>
                <a:cs typeface="Times New Roman" pitchFamily="18" charset="0"/>
                <a:sym typeface="Wingdings" pitchFamily="2" charset="2"/>
              </a:rPr>
              <a:t>have, hold, be</a:t>
            </a:r>
          </a:p>
          <a:p>
            <a:pPr marL="857250" lvl="2" indent="-457200">
              <a:defRPr/>
            </a:pPr>
            <a:r>
              <a:rPr lang="el-GR" sz="1900" dirty="0">
                <a:solidFill>
                  <a:srgbClr val="FFFF00"/>
                </a:solidFill>
                <a:latin typeface="Palatino Linotype" pitchFamily="18" charset="0"/>
                <a:cs typeface="Times New Roman" pitchFamily="18" charset="0"/>
                <a:sym typeface="Wingdings" pitchFamily="2" charset="2"/>
              </a:rPr>
              <a:t>παρέχω </a:t>
            </a:r>
            <a:r>
              <a:rPr lang="en-US" sz="1900" dirty="0">
                <a:solidFill>
                  <a:schemeClr val="bg1"/>
                </a:solidFill>
                <a:latin typeface="Times New Roman" pitchFamily="18" charset="0"/>
                <a:cs typeface="Times New Roman" pitchFamily="18" charset="0"/>
                <a:sym typeface="Wingdings" pitchFamily="2" charset="2"/>
              </a:rPr>
              <a:t>provide</a:t>
            </a:r>
            <a:endParaRPr lang="el-GR" sz="1900" dirty="0">
              <a:solidFill>
                <a:srgbClr val="FFFF00"/>
              </a:solidFill>
              <a:latin typeface="Palatino Linotype"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ὁράω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ὄψομαι</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see</a:t>
            </a:r>
          </a:p>
          <a:p>
            <a:pPr>
              <a:defRPr/>
            </a:pPr>
            <a:r>
              <a:rPr lang="el-GR" sz="2400" dirty="0">
                <a:solidFill>
                  <a:srgbClr val="FFFF00"/>
                </a:solidFill>
                <a:latin typeface="Palatino Linotype" pitchFamily="18" charset="0"/>
                <a:cs typeface="Times New Roman" pitchFamily="18" charset="0"/>
                <a:sym typeface="Wingdings" pitchFamily="2" charset="2"/>
              </a:rPr>
              <a:t>πάσχω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πείσομαι </a:t>
            </a:r>
            <a:r>
              <a:rPr lang="en-US" sz="2400" dirty="0">
                <a:solidFill>
                  <a:schemeClr val="bg1"/>
                </a:solidFill>
                <a:latin typeface="Times New Roman" pitchFamily="18" charset="0"/>
                <a:cs typeface="Times New Roman" pitchFamily="18" charset="0"/>
                <a:sym typeface="Wingdings" pitchFamily="2" charset="2"/>
              </a:rPr>
              <a:t>suffer, experience </a:t>
            </a:r>
            <a:r>
              <a:rPr lang="el-GR"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πίπτω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πεσοῦμαι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p>
          <a:p>
            <a:pPr>
              <a:defRPr/>
            </a:pPr>
            <a:r>
              <a:rPr lang="el-GR" sz="2400" dirty="0">
                <a:solidFill>
                  <a:srgbClr val="FFFF00"/>
                </a:solidFill>
                <a:latin typeface="Palatino Linotype" pitchFamily="18" charset="0"/>
                <a:cs typeface="Times New Roman" pitchFamily="18" charset="0"/>
              </a:rPr>
              <a:t>πλέω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πλεύσομαι </a:t>
            </a:r>
            <a:r>
              <a:rPr lang="en-US" sz="2400" dirty="0">
                <a:solidFill>
                  <a:schemeClr val="bg1"/>
                </a:solidFill>
                <a:latin typeface="Times New Roman" pitchFamily="18" charset="0"/>
                <a:cs typeface="Times New Roman" pitchFamily="18" charset="0"/>
              </a:rPr>
              <a:t>and</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πλευσοῦμαι</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sail </a:t>
            </a:r>
            <a:endParaRPr lang="el-GR" sz="24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φέρω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οἴσω</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sym typeface="Wingdings" pitchFamily="2" charset="2"/>
              </a:rPr>
              <a:t>carry, bring</a:t>
            </a:r>
          </a:p>
        </p:txBody>
      </p:sp>
    </p:spTree>
    <p:extLst>
      <p:ext uri="{BB962C8B-B14F-4D97-AF65-F5344CB8AC3E}">
        <p14:creationId xmlns:p14="http://schemas.microsoft.com/office/powerpoint/2010/main" val="367201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a:buNone/>
              <a:defRPr/>
            </a:pPr>
            <a:r>
              <a:rPr lang="en-US" b="1" dirty="0">
                <a:solidFill>
                  <a:srgbClr val="FFFF00"/>
                </a:solidFill>
                <a:latin typeface="Times New Roman" pitchFamily="18" charset="0"/>
                <a:cs typeface="Times New Roman" pitchFamily="18" charset="0"/>
              </a:rPr>
              <a:t>AGE Unit </a:t>
            </a:r>
            <a:r>
              <a:rPr lang="en-US" b="1" dirty="0" smtClean="0">
                <a:solidFill>
                  <a:srgbClr val="FFFF00"/>
                </a:solidFill>
                <a:latin typeface="Times New Roman" pitchFamily="18" charset="0"/>
                <a:cs typeface="Times New Roman" pitchFamily="18" charset="0"/>
              </a:rPr>
              <a:t>9 part 2: </a:t>
            </a:r>
            <a:r>
              <a:rPr lang="en-US" b="1" dirty="0">
                <a:solidFill>
                  <a:srgbClr val="FFFF00"/>
                </a:solidFill>
                <a:latin typeface="Times New Roman" pitchFamily="18" charset="0"/>
                <a:cs typeface="Times New Roman" pitchFamily="18" charset="0"/>
              </a:rPr>
              <a:t>Unorthodox Futures</a:t>
            </a:r>
            <a:endParaRPr lang="en-US"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unit adds the other principal voice in Greek, the </a:t>
            </a:r>
            <a:r>
              <a:rPr lang="en-US" sz="2400" b="1"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This part covers a quirk in the future of some Greek verbs.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VOCABULARY</a:t>
            </a:r>
            <a:r>
              <a:rPr lang="en-US" sz="28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For reasons unclear now, and obscure already in antiquity, some verbs that are regularly active in the present tense become </a:t>
            </a:r>
            <a:r>
              <a:rPr lang="en-US" sz="2400"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in the </a:t>
            </a:r>
            <a:r>
              <a:rPr lang="en-US" sz="2400" dirty="0" smtClean="0">
                <a:solidFill>
                  <a:srgbClr val="FFFF00"/>
                </a:solidFill>
                <a:latin typeface="Times New Roman" pitchFamily="18" charset="0"/>
                <a:cs typeface="Times New Roman" pitchFamily="18" charset="0"/>
              </a:rPr>
              <a:t>future tense</a:t>
            </a:r>
            <a:r>
              <a:rPr lang="en-US" sz="2400" dirty="0" smtClean="0">
                <a:solidFill>
                  <a:schemeClr val="bg1"/>
                </a:solidFill>
                <a:latin typeface="Times New Roman" pitchFamily="18" charset="0"/>
                <a:cs typeface="Times New Roman" pitchFamily="18" charset="0"/>
              </a:rPr>
              <a:t>. These verbs are said to have a “</a:t>
            </a:r>
            <a:r>
              <a:rPr lang="en-US" sz="2400" dirty="0" smtClean="0">
                <a:solidFill>
                  <a:srgbClr val="FFFF00"/>
                </a:solidFill>
                <a:latin typeface="Times New Roman" pitchFamily="18" charset="0"/>
                <a:cs typeface="Times New Roman" pitchFamily="18" charset="0"/>
              </a:rPr>
              <a:t>deponent future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These verbs retain active meaning in the future, even though the forms are middle. The challenge of conveying middle or passive meaning in the future of these verbs is complex, and a topic reserved for advanced study.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288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Following are two examples of verbs with a “</a:t>
            </a:r>
            <a:r>
              <a:rPr lang="en-US" sz="2400" dirty="0" smtClean="0">
                <a:solidFill>
                  <a:srgbClr val="FFFF00"/>
                </a:solidFill>
                <a:latin typeface="Times New Roman" pitchFamily="18" charset="0"/>
                <a:cs typeface="Times New Roman" pitchFamily="18" charset="0"/>
              </a:rPr>
              <a:t>deponent future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Recall that the verb</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εἰμί</a:t>
            </a:r>
            <a:r>
              <a:rPr lang="en-US" sz="2400" dirty="0" smtClean="0">
                <a:solidFill>
                  <a:schemeClr val="bg1"/>
                </a:solidFill>
                <a:latin typeface="Times New Roman" pitchFamily="18" charset="0"/>
                <a:cs typeface="Times New Roman" pitchFamily="18" charset="0"/>
              </a:rPr>
              <a:t> “be,” despite its irregularities in the present tense, has the stem </a:t>
            </a:r>
            <a:r>
              <a:rPr lang="el-GR" sz="2400" dirty="0" smtClean="0">
                <a:solidFill>
                  <a:srgbClr val="FFFF00"/>
                </a:solidFill>
                <a:latin typeface="Palatino Linotype" pitchFamily="18" charset="0"/>
                <a:cs typeface="Times New Roman" pitchFamily="18" charset="0"/>
              </a:rPr>
              <a:t>ἐσ</a:t>
            </a:r>
            <a:r>
              <a:rPr lang="en-US" sz="2400" dirty="0" smtClean="0">
                <a:solidFill>
                  <a:schemeClr val="bg1"/>
                </a:solidFill>
                <a:latin typeface="Times New Roman" pitchFamily="18" charset="0"/>
                <a:cs typeface="Times New Roman" pitchFamily="18" charset="0"/>
              </a:rPr>
              <a:t>-. This verb is regular in the future tense, but it is </a:t>
            </a:r>
            <a:r>
              <a:rPr lang="en-US" sz="2400"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model verb </a:t>
            </a:r>
            <a:r>
              <a:rPr lang="el-GR" sz="2400" dirty="0" smtClean="0">
                <a:solidFill>
                  <a:srgbClr val="FFFF00"/>
                </a:solidFill>
                <a:latin typeface="Palatino Linotype" pitchFamily="18" charset="0"/>
                <a:cs typeface="Times New Roman" pitchFamily="18" charset="0"/>
              </a:rPr>
              <a:t>λαμβάνω</a:t>
            </a:r>
            <a:r>
              <a:rPr lang="el-GR"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“take” is also </a:t>
            </a:r>
            <a:r>
              <a:rPr lang="en-US" sz="2400" dirty="0" smtClean="0">
                <a:solidFill>
                  <a:srgbClr val="FFFF00"/>
                </a:solidFill>
                <a:latin typeface="Times New Roman" pitchFamily="18" charset="0"/>
                <a:cs typeface="Times New Roman" pitchFamily="18" charset="0"/>
              </a:rPr>
              <a:t>deponent</a:t>
            </a:r>
            <a:r>
              <a:rPr lang="en-US" sz="2400" dirty="0" smtClean="0">
                <a:solidFill>
                  <a:schemeClr val="bg1"/>
                </a:solidFill>
                <a:latin typeface="Times New Roman" pitchFamily="18" charset="0"/>
                <a:cs typeface="Times New Roman" pitchFamily="18" charset="0"/>
              </a:rPr>
              <a:t> in the </a:t>
            </a:r>
            <a:r>
              <a:rPr lang="en-US" sz="2400" dirty="0" smtClean="0">
                <a:solidFill>
                  <a:srgbClr val="FFFF00"/>
                </a:solidFill>
                <a:latin typeface="Times New Roman" pitchFamily="18" charset="0"/>
                <a:cs typeface="Times New Roman" pitchFamily="18" charset="0"/>
              </a:rPr>
              <a:t>future tense</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288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ἔσ</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ἔσ</a:t>
            </a:r>
            <a:r>
              <a:rPr lang="el-GR" dirty="0" smtClean="0">
                <a:solidFill>
                  <a:srgbClr val="FFFF00"/>
                </a:solidFill>
                <a:latin typeface="Palatino Linotype" pitchFamily="18" charset="0"/>
                <a:cs typeface="Times New Roman" pitchFamily="18" charset="0"/>
              </a:rPr>
              <a:t>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ἔσ</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ἐσ</a:t>
            </a:r>
            <a:r>
              <a:rPr lang="el-GR" u="sng" dirty="0" smtClean="0">
                <a:solidFill>
                  <a:srgbClr val="FFFF00"/>
                </a:solidFill>
                <a:latin typeface="Palatino Linotype" pitchFamily="18" charset="0"/>
                <a:cs typeface="Times New Roman" pitchFamily="18" charset="0"/>
              </a:rPr>
              <a:t>ό</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ἔσ</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ἔσ</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Future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εἰμί</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3654166" y="4181475"/>
            <a:ext cx="1524776"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ἔσ</a:t>
            </a:r>
            <a:r>
              <a:rPr lang="el-GR" sz="2800" u="sng" dirty="0" smtClean="0">
                <a:solidFill>
                  <a:srgbClr val="FFFF00"/>
                </a:solidFill>
                <a:latin typeface="Palatino Linotype" pitchFamily="18" charset="0"/>
                <a:cs typeface="Times New Roman" pitchFamily="18" charset="0"/>
              </a:rPr>
              <a:t>ε</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140167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Recall that adding a -</a:t>
            </a:r>
            <a:r>
              <a:rPr lang="el-GR" sz="2400"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to the stem marks a verb as in the </a:t>
            </a:r>
            <a:r>
              <a:rPr lang="en-US" sz="2400" dirty="0">
                <a:solidFill>
                  <a:srgbClr val="FFFF00"/>
                </a:solidFill>
                <a:latin typeface="Times New Roman" pitchFamily="18" charset="0"/>
                <a:cs typeface="Times New Roman" pitchFamily="18" charset="0"/>
              </a:rPr>
              <a:t>future tense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So now the stem looks (and sounds) like this: </a:t>
            </a:r>
          </a:p>
          <a:p>
            <a:pPr lvl="1">
              <a:defRPr/>
            </a:pPr>
            <a:r>
              <a:rPr lang="el-GR" sz="2400" dirty="0" smtClean="0">
                <a:solidFill>
                  <a:srgbClr val="FFFF00"/>
                </a:solidFill>
                <a:latin typeface="Palatino Linotype" pitchFamily="18" charset="0"/>
                <a:cs typeface="Times New Roman" pitchFamily="18" charset="0"/>
              </a:rPr>
              <a:t>λαβ</a:t>
            </a:r>
            <a:r>
              <a:rPr lang="en-US" sz="2400" dirty="0" smtClean="0">
                <a:solidFill>
                  <a:schemeClr val="bg1"/>
                </a:solidFill>
                <a:latin typeface="Times New Roman" pitchFamily="18" charset="0"/>
                <a:cs typeface="Times New Roman" pitchFamily="18" charset="0"/>
              </a:rPr>
              <a:t> + </a:t>
            </a:r>
            <a:r>
              <a:rPr lang="el-GR" sz="2400"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 “</a:t>
            </a:r>
            <a:r>
              <a:rPr lang="en-US" sz="2400" dirty="0" smtClean="0">
                <a:solidFill>
                  <a:srgbClr val="FFFF00"/>
                </a:solidFill>
                <a:latin typeface="Times New Roman" pitchFamily="18" charset="0"/>
                <a:cs typeface="Times New Roman" pitchFamily="18" charset="0"/>
              </a:rPr>
              <a:t>take</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ληψ</a:t>
            </a:r>
            <a:r>
              <a:rPr lang="en-US" sz="2400" dirty="0" smtClean="0">
                <a:solidFill>
                  <a:schemeClr val="bg1"/>
                </a:solidFill>
                <a:latin typeface="Times New Roman" pitchFamily="18" charset="0"/>
                <a:cs typeface="Times New Roman" pitchFamily="18" charset="0"/>
              </a:rPr>
              <a:t> = “</a:t>
            </a:r>
            <a:r>
              <a:rPr lang="en-US" sz="2400" dirty="0" smtClean="0">
                <a:solidFill>
                  <a:srgbClr val="FFFF00"/>
                </a:solidFill>
                <a:latin typeface="Times New Roman" pitchFamily="18" charset="0"/>
                <a:cs typeface="Times New Roman" pitchFamily="18" charset="0"/>
              </a:rPr>
              <a:t>take</a:t>
            </a:r>
            <a:r>
              <a:rPr lang="en-US" sz="2400" dirty="0" smtClean="0">
                <a:solidFill>
                  <a:schemeClr val="bg1"/>
                </a:solidFill>
                <a:latin typeface="Times New Roman" pitchFamily="18" charset="0"/>
                <a:cs typeface="Times New Roman" pitchFamily="18" charset="0"/>
              </a:rPr>
              <a:t>” (in the </a:t>
            </a:r>
            <a:r>
              <a:rPr lang="en-US" sz="2400" dirty="0" smtClean="0">
                <a:solidFill>
                  <a:srgbClr val="FFFF00"/>
                </a:solidFill>
                <a:latin typeface="Times New Roman" pitchFamily="18" charset="0"/>
                <a:cs typeface="Times New Roman" pitchFamily="18" charset="0"/>
              </a:rPr>
              <a:t>future</a:t>
            </a:r>
            <a:r>
              <a:rPr lang="en-US" sz="2400" dirty="0" smtClean="0">
                <a:solidFill>
                  <a:schemeClr val="bg1"/>
                </a:solidFill>
                <a:latin typeface="Times New Roman" pitchFamily="18" charset="0"/>
                <a:cs typeface="Times New Roman" pitchFamily="18" charset="0"/>
              </a:rPr>
              <a:t>) </a:t>
            </a:r>
          </a:p>
          <a:p>
            <a:pPr marL="457200" lvl="1" indent="0" algn="ctr">
              <a:buNone/>
              <a:defRPr/>
            </a:pPr>
            <a:endParaRPr lang="en-US" sz="2000" dirty="0" smtClean="0">
              <a:solidFill>
                <a:schemeClr val="bg1"/>
              </a:solidFill>
              <a:latin typeface="Times New Roman" pitchFamily="18" charset="0"/>
              <a:cs typeface="Times New Roman" pitchFamily="18" charset="0"/>
            </a:endParaRPr>
          </a:p>
          <a:p>
            <a:pPr marL="457200" lvl="1" indent="0" algn="ctr">
              <a:buNone/>
              <a:defRPr/>
            </a:pPr>
            <a:r>
              <a:rPr lang="en-US" sz="2000" dirty="0" smtClean="0">
                <a:solidFill>
                  <a:schemeClr val="bg1"/>
                </a:solidFill>
                <a:latin typeface="Times New Roman" pitchFamily="18" charset="0"/>
                <a:cs typeface="Times New Roman" pitchFamily="18" charset="0"/>
              </a:rPr>
              <a:t>ALL </a:t>
            </a:r>
            <a:r>
              <a:rPr lang="en-US" sz="2000" dirty="0">
                <a:solidFill>
                  <a:schemeClr val="bg1"/>
                </a:solidFill>
                <a:latin typeface="Times New Roman" pitchFamily="18" charset="0"/>
                <a:cs typeface="Times New Roman" pitchFamily="18" charset="0"/>
              </a:rPr>
              <a:t>VERBS, regardless of what endings they use in the present tense, use -</a:t>
            </a:r>
            <a:r>
              <a:rPr lang="el-GR" sz="2000" dirty="0">
                <a:solidFill>
                  <a:srgbClr val="FFFF00"/>
                </a:solidFill>
                <a:latin typeface="Palatino Linotype" pitchFamily="18" charset="0"/>
                <a:cs typeface="Times New Roman" pitchFamily="18" charset="0"/>
              </a:rPr>
              <a:t>ω</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verb endings in the </a:t>
            </a:r>
            <a:r>
              <a:rPr lang="en-US" sz="2000" dirty="0">
                <a:solidFill>
                  <a:srgbClr val="FFFF00"/>
                </a:solidFill>
                <a:latin typeface="Times New Roman" pitchFamily="18" charset="0"/>
                <a:cs typeface="Times New Roman" pitchFamily="18" charset="0"/>
              </a:rPr>
              <a:t>future</a:t>
            </a:r>
            <a:r>
              <a:rPr lang="en-US" sz="2000" dirty="0">
                <a:solidFill>
                  <a:schemeClr val="bg1"/>
                </a:solidFill>
                <a:latin typeface="Times New Roman" pitchFamily="18" charset="0"/>
                <a:cs typeface="Times New Roman" pitchFamily="18" charset="0"/>
              </a:rPr>
              <a:t> tense. </a:t>
            </a:r>
          </a:p>
          <a:p>
            <a:pPr marL="457200" lvl="1" indent="0" algn="ctr">
              <a:buNone/>
              <a:defRPr/>
            </a:pPr>
            <a:r>
              <a:rPr lang="en-US" sz="2000" dirty="0">
                <a:solidFill>
                  <a:srgbClr val="FFFF00"/>
                </a:solidFill>
                <a:latin typeface="Times New Roman" pitchFamily="18" charset="0"/>
                <a:cs typeface="Times New Roman" pitchFamily="18" charset="0"/>
              </a:rPr>
              <a:t>Future</a:t>
            </a:r>
            <a:r>
              <a:rPr lang="en-US" sz="2000" dirty="0">
                <a:solidFill>
                  <a:schemeClr val="bg1"/>
                </a:solidFill>
                <a:latin typeface="Times New Roman" pitchFamily="18" charset="0"/>
                <a:cs typeface="Times New Roman" pitchFamily="18" charset="0"/>
              </a:rPr>
              <a:t> tense = verb stem +  </a:t>
            </a:r>
            <a:r>
              <a:rPr lang="el-GR" sz="2000" dirty="0">
                <a:solidFill>
                  <a:srgbClr val="FFFF00"/>
                </a:solidFill>
                <a:latin typeface="Palatino Linotype" pitchFamily="18" charset="0"/>
                <a:cs typeface="Times New Roman" pitchFamily="18" charset="0"/>
              </a:rPr>
              <a:t>σ</a:t>
            </a:r>
            <a:r>
              <a:rPr lang="en-US" sz="2000" dirty="0">
                <a:solidFill>
                  <a:schemeClr val="bg1"/>
                </a:solidFill>
                <a:latin typeface="Times New Roman" pitchFamily="18" charset="0"/>
                <a:cs typeface="Times New Roman" pitchFamily="18" charset="0"/>
              </a:rPr>
              <a:t> + -</a:t>
            </a:r>
            <a:r>
              <a:rPr lang="el-GR" sz="2000" dirty="0">
                <a:solidFill>
                  <a:srgbClr val="FFFF00"/>
                </a:solidFill>
                <a:latin typeface="Palatino Linotype" pitchFamily="18" charset="0"/>
                <a:cs typeface="Times New Roman" pitchFamily="18" charset="0"/>
              </a:rPr>
              <a:t>ω</a:t>
            </a:r>
            <a:r>
              <a:rPr lang="en-US" sz="2000" dirty="0">
                <a:solidFill>
                  <a:srgbClr val="FFFF00"/>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verb endings </a:t>
            </a:r>
            <a:endParaRPr lang="en-US" sz="20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is true in both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middle</a:t>
            </a:r>
            <a:r>
              <a:rPr lang="en-US" sz="2400" dirty="0" smtClean="0">
                <a:solidFill>
                  <a:schemeClr val="bg1"/>
                </a:solidFill>
                <a:latin typeface="Times New Roman" pitchFamily="18" charset="0"/>
                <a:cs typeface="Times New Roman" pitchFamily="18" charset="0"/>
              </a:rPr>
              <a:t> voices.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37138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lstStyle/>
          <a:p>
            <a:r>
              <a:rPr lang="el-GR" dirty="0" smtClean="0">
                <a:solidFill>
                  <a:schemeClr val="bg1"/>
                </a:solidFill>
                <a:latin typeface="Palatino Linotype" pitchFamily="18" charset="0"/>
                <a:cs typeface="Times New Roman" pitchFamily="18" charset="0"/>
              </a:rPr>
              <a:t>λήψ</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λήψ</a:t>
            </a:r>
            <a:r>
              <a:rPr lang="el-GR" dirty="0" smtClean="0">
                <a:solidFill>
                  <a:srgbClr val="FFFF00"/>
                </a:solidFill>
                <a:latin typeface="Palatino Linotype" pitchFamily="18" charset="0"/>
                <a:cs typeface="Times New Roman" pitchFamily="18" charset="0"/>
              </a:rPr>
              <a:t>ει</a:t>
            </a:r>
            <a:r>
              <a:rPr lang="en-US" b="1"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sym typeface="Wingdings" pitchFamily="2" charset="2"/>
              </a:rPr>
              <a:t>ῃ</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λήψ</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chemeClr val="bg1"/>
                </a:solidFill>
                <a:latin typeface="Palatino Linotype" pitchFamily="18" charset="0"/>
                <a:cs typeface="Times New Roman" pitchFamily="18" charset="0"/>
              </a:rPr>
              <a:t>ληψ</a:t>
            </a:r>
            <a:r>
              <a:rPr lang="el-GR" u="sng" dirty="0" smtClean="0">
                <a:solidFill>
                  <a:srgbClr val="FFFF00"/>
                </a:solidFill>
                <a:latin typeface="Palatino Linotype" pitchFamily="18" charset="0"/>
                <a:cs typeface="Times New Roman" pitchFamily="18" charset="0"/>
              </a:rPr>
              <a:t>ό</a:t>
            </a:r>
            <a:r>
              <a:rPr lang="el-GR" dirty="0" smtClean="0">
                <a:solidFill>
                  <a:srgbClr val="FFFF00"/>
                </a:solidFill>
                <a:latin typeface="Palatino Linotype" pitchFamily="18" charset="0"/>
                <a:cs typeface="Times New Roman" pitchFamily="18" charset="0"/>
              </a:rPr>
              <a:t>μεθα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λήψ</a:t>
            </a:r>
            <a:r>
              <a:rPr lang="el-GR" u="sng" dirty="0" smtClean="0">
                <a:solidFill>
                  <a:srgbClr val="FFFF00"/>
                </a:solidFill>
                <a:latin typeface="Palatino Linotype" pitchFamily="18" charset="0"/>
                <a:cs typeface="Times New Roman" pitchFamily="18" charset="0"/>
              </a:rPr>
              <a:t>ε</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chemeClr val="bg1"/>
                </a:solidFill>
                <a:latin typeface="Palatino Linotype" pitchFamily="18" charset="0"/>
                <a:cs typeface="Times New Roman" pitchFamily="18" charset="0"/>
              </a:rPr>
              <a:t>λήψ</a:t>
            </a:r>
            <a:r>
              <a:rPr lang="el-GR" u="sng" dirty="0" smtClean="0">
                <a:solidFill>
                  <a:srgbClr val="FFFF00"/>
                </a:solidFill>
                <a:latin typeface="Palatino Linotype" pitchFamily="18" charset="0"/>
                <a:cs typeface="Times New Roman" pitchFamily="18" charset="0"/>
              </a:rPr>
              <a:t>ο</a:t>
            </a:r>
            <a:r>
              <a:rPr lang="el-GR" dirty="0" smtClean="0">
                <a:solidFill>
                  <a:srgbClr val="FFFF00"/>
                </a:solidFill>
                <a:latin typeface="Palatino Linotype" pitchFamily="18" charset="0"/>
                <a:cs typeface="Times New Roman" pitchFamily="18" charset="0"/>
              </a:rPr>
              <a:t>νται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Future Indicative </a:t>
            </a:r>
            <a:r>
              <a:rPr lang="en-US" sz="2000" dirty="0">
                <a:solidFill>
                  <a:schemeClr val="bg1"/>
                </a:solidFill>
                <a:latin typeface="Times New Roman" pitchFamily="18" charset="0"/>
                <a:cs typeface="Times New Roman" pitchFamily="18" charset="0"/>
              </a:rPr>
              <a:t>and</a:t>
            </a:r>
            <a:r>
              <a:rPr lang="en-US" sz="2000" dirty="0">
                <a:solidFill>
                  <a:srgbClr val="FFFF00"/>
                </a:solidFill>
                <a:latin typeface="Times New Roman" pitchFamily="18" charset="0"/>
                <a:cs typeface="Times New Roman" pitchFamily="18" charset="0"/>
              </a:rPr>
              <a:t> Infinitive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λαμβάνω</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3654166" y="4181475"/>
            <a:ext cx="1808508" cy="523220"/>
          </a:xfrm>
          <a:prstGeom prst="rect">
            <a:avLst/>
          </a:prstGeom>
          <a:noFill/>
        </p:spPr>
        <p:txBody>
          <a:bodyPr wrap="none" rtlCol="0">
            <a:spAutoFit/>
          </a:bodyPr>
          <a:lstStyle/>
          <a:p>
            <a:r>
              <a:rPr lang="el-GR" sz="2800" dirty="0" smtClean="0">
                <a:solidFill>
                  <a:schemeClr val="bg1"/>
                </a:solidFill>
                <a:latin typeface="Palatino Linotype" pitchFamily="18" charset="0"/>
                <a:cs typeface="Times New Roman" pitchFamily="18" charset="0"/>
              </a:rPr>
              <a:t>λήψ</a:t>
            </a:r>
            <a:r>
              <a:rPr lang="el-GR" sz="2800" u="sng" dirty="0" smtClean="0">
                <a:solidFill>
                  <a:srgbClr val="FFFF00"/>
                </a:solidFill>
                <a:latin typeface="Palatino Linotype" pitchFamily="18" charset="0"/>
                <a:cs typeface="Times New Roman" pitchFamily="18" charset="0"/>
              </a:rPr>
              <a:t>ε</a:t>
            </a:r>
            <a:r>
              <a:rPr lang="el-GR" sz="2800" dirty="0" smtClean="0">
                <a:solidFill>
                  <a:srgbClr val="FFFF00"/>
                </a:solidFill>
                <a:latin typeface="Palatino Linotype" pitchFamily="18" charset="0"/>
                <a:cs typeface="Times New Roman" pitchFamily="18" charset="0"/>
              </a:rPr>
              <a:t>σθαι</a:t>
            </a:r>
            <a:endParaRPr lang="en-US" sz="2800" dirty="0"/>
          </a:p>
        </p:txBody>
      </p:sp>
    </p:spTree>
    <p:extLst>
      <p:ext uri="{BB962C8B-B14F-4D97-AF65-F5344CB8AC3E}">
        <p14:creationId xmlns:p14="http://schemas.microsoft.com/office/powerpoint/2010/main" val="1401673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Vocabulary: Principal Parts </a:t>
            </a:r>
            <a:endParaRPr lang="en-US" sz="2800" dirty="0" smtClean="0">
              <a:solidFill>
                <a:schemeClr val="bg1"/>
              </a:solidFill>
              <a:latin typeface="Times New Roman" pitchFamily="18" charset="0"/>
              <a:cs typeface="Times New Roman" pitchFamily="18" charset="0"/>
            </a:endParaRP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Greek verbs can morph into a variety of forms (you now know </a:t>
            </a:r>
            <a:r>
              <a:rPr lang="el-GR" sz="2400" dirty="0" smtClean="0">
                <a:solidFill>
                  <a:schemeClr val="bg1"/>
                </a:solidFill>
                <a:latin typeface="Times New Roman" pitchFamily="18" charset="0"/>
                <a:cs typeface="Times New Roman" pitchFamily="18" charset="0"/>
              </a:rPr>
              <a:t>28 </a:t>
            </a:r>
            <a:r>
              <a:rPr lang="en-US" sz="2400" dirty="0" smtClean="0">
                <a:solidFill>
                  <a:schemeClr val="bg1"/>
                </a:solidFill>
                <a:latin typeface="Times New Roman" pitchFamily="18" charset="0"/>
                <a:cs typeface="Times New Roman" pitchFamily="18" charset="0"/>
              </a:rPr>
              <a:t>different forms of a verb). </a:t>
            </a: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You have already seen how vocabulary entries have two </a:t>
            </a:r>
            <a:r>
              <a:rPr lang="en-US" sz="2400" b="1" dirty="0" smtClean="0">
                <a:solidFill>
                  <a:srgbClr val="FFFF00"/>
                </a:solidFill>
                <a:latin typeface="Times New Roman" pitchFamily="18" charset="0"/>
                <a:cs typeface="Times New Roman" pitchFamily="18" charset="0"/>
              </a:rPr>
              <a:t>principal parts</a:t>
            </a:r>
            <a:r>
              <a:rPr lang="en-US" sz="2400" dirty="0" smtClean="0">
                <a:solidFill>
                  <a:schemeClr val="bg1"/>
                </a:solidFill>
                <a:latin typeface="Times New Roman" pitchFamily="18" charset="0"/>
                <a:cs typeface="Times New Roman" pitchFamily="18" charset="0"/>
              </a:rPr>
              <a:t>: </a:t>
            </a:r>
          </a:p>
          <a:p>
            <a:pPr marL="742950" lvl="2" indent="-342900">
              <a:defRPr/>
            </a:pP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person singular </a:t>
            </a:r>
            <a:r>
              <a:rPr lang="en-US" sz="2000" dirty="0" smtClean="0">
                <a:solidFill>
                  <a:srgbClr val="FFFF00"/>
                </a:solidFill>
                <a:latin typeface="Times New Roman" pitchFamily="18" charset="0"/>
                <a:cs typeface="Times New Roman" pitchFamily="18" charset="0"/>
              </a:rPr>
              <a:t>present</a:t>
            </a:r>
            <a:r>
              <a:rPr lang="en-US" sz="2000" dirty="0" smtClean="0">
                <a:solidFill>
                  <a:schemeClr val="bg1"/>
                </a:solidFill>
                <a:latin typeface="Times New Roman" pitchFamily="18" charset="0"/>
                <a:cs typeface="Times New Roman" pitchFamily="18" charset="0"/>
              </a:rPr>
              <a:t> indicative active/middle (-</a:t>
            </a:r>
            <a:r>
              <a:rPr lang="el-GR" sz="2000" dirty="0" smtClean="0">
                <a:solidFill>
                  <a:srgbClr val="FFFF00"/>
                </a:solidFill>
                <a:latin typeface="Palatino Linotype" pitchFamily="18" charset="0"/>
                <a:cs typeface="Times New Roman" pitchFamily="18" charset="0"/>
              </a:rPr>
              <a:t>μι</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ω</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or -</a:t>
            </a:r>
            <a:r>
              <a:rPr lang="el-GR" sz="2000" dirty="0" smtClean="0">
                <a:solidFill>
                  <a:srgbClr val="FFFF00"/>
                </a:solidFill>
                <a:latin typeface="Palatino Linotype" pitchFamily="18" charset="0"/>
                <a:cs typeface="Times New Roman" pitchFamily="18" charset="0"/>
              </a:rPr>
              <a:t>μαι</a:t>
            </a:r>
            <a:r>
              <a:rPr lang="en-US" sz="2000" dirty="0" smtClean="0">
                <a:solidFill>
                  <a:schemeClr val="bg1"/>
                </a:solidFill>
                <a:latin typeface="Times New Roman" pitchFamily="18" charset="0"/>
                <a:cs typeface="Times New Roman" pitchFamily="18" charset="0"/>
              </a:rPr>
              <a:t>) </a:t>
            </a:r>
          </a:p>
          <a:p>
            <a:pPr marL="742950" lvl="2" indent="-342900">
              <a:defRPr/>
            </a:pP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person singular </a:t>
            </a:r>
            <a:r>
              <a:rPr lang="en-US" sz="2000" dirty="0" smtClean="0">
                <a:solidFill>
                  <a:srgbClr val="FFFF00"/>
                </a:solidFill>
                <a:latin typeface="Times New Roman" pitchFamily="18" charset="0"/>
                <a:cs typeface="Times New Roman" pitchFamily="18" charset="0"/>
              </a:rPr>
              <a:t>future</a:t>
            </a:r>
            <a:r>
              <a:rPr lang="en-US" sz="2000" dirty="0" smtClean="0">
                <a:solidFill>
                  <a:schemeClr val="bg1"/>
                </a:solidFill>
                <a:latin typeface="Times New Roman" pitchFamily="18" charset="0"/>
                <a:cs typeface="Times New Roman" pitchFamily="18" charset="0"/>
              </a:rPr>
              <a:t> indicative active/middle (-</a:t>
            </a:r>
            <a:r>
              <a:rPr lang="el-GR" sz="2000" dirty="0" smtClean="0">
                <a:solidFill>
                  <a:srgbClr val="FFFF00"/>
                </a:solidFill>
                <a:latin typeface="Palatino Linotype" pitchFamily="18" charset="0"/>
                <a:cs typeface="Times New Roman" pitchFamily="18" charset="0"/>
              </a:rPr>
              <a:t>ω</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or -</a:t>
            </a:r>
            <a:r>
              <a:rPr lang="el-GR" sz="2000" dirty="0" smtClean="0">
                <a:solidFill>
                  <a:srgbClr val="FFFF00"/>
                </a:solidFill>
                <a:latin typeface="Palatino Linotype" pitchFamily="18" charset="0"/>
                <a:cs typeface="Times New Roman" pitchFamily="18" charset="0"/>
              </a:rPr>
              <a:t>μαι</a:t>
            </a:r>
            <a:r>
              <a:rPr lang="en-US" sz="2000" dirty="0" smtClean="0">
                <a:solidFill>
                  <a:schemeClr val="bg1"/>
                </a:solidFill>
                <a:latin typeface="Times New Roman" pitchFamily="18" charset="0"/>
                <a:cs typeface="Times New Roman" pitchFamily="18" charset="0"/>
              </a:rPr>
              <a:t>)</a:t>
            </a: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Following are the verbs from your vocabulary so far that have </a:t>
            </a:r>
            <a:r>
              <a:rPr lang="en-US" sz="2400" dirty="0" smtClean="0">
                <a:solidFill>
                  <a:srgbClr val="FFFF00"/>
                </a:solidFill>
                <a:latin typeface="Times New Roman" pitchFamily="18" charset="0"/>
                <a:cs typeface="Times New Roman" pitchFamily="18" charset="0"/>
              </a:rPr>
              <a:t>deponent futures</a:t>
            </a:r>
            <a:r>
              <a:rPr lang="en-US" sz="2400" dirty="0" smtClean="0">
                <a:solidFill>
                  <a:schemeClr val="bg1"/>
                </a:solidFill>
                <a:latin typeface="Times New Roman" pitchFamily="18" charset="0"/>
                <a:cs typeface="Times New Roman" pitchFamily="18" charset="0"/>
              </a:rPr>
              <a:t>. As it happens, most -</a:t>
            </a:r>
            <a:r>
              <a:rPr lang="el-GR" sz="2400" dirty="0" smtClean="0">
                <a:solidFill>
                  <a:srgbClr val="FFFF00"/>
                </a:solidFill>
                <a:latin typeface="Palatino Linotype" pitchFamily="18" charset="0"/>
                <a:cs typeface="Times New Roman" pitchFamily="18" charset="0"/>
              </a:rPr>
              <a:t>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verbs that add a </a:t>
            </a:r>
            <a:r>
              <a:rPr lang="el-GR" sz="2400" dirty="0" smtClean="0">
                <a:solidFill>
                  <a:srgbClr val="FFFF00"/>
                </a:solidFill>
                <a:latin typeface="Palatino Linotype" pitchFamily="18" charset="0"/>
                <a:cs typeface="Times New Roman" pitchFamily="18" charset="0"/>
              </a:rPr>
              <a:t>ν </a:t>
            </a:r>
            <a:r>
              <a:rPr lang="en-US" sz="2400" dirty="0" smtClean="0">
                <a:solidFill>
                  <a:schemeClr val="bg1"/>
                </a:solidFill>
                <a:latin typeface="Times New Roman" pitchFamily="18" charset="0"/>
                <a:cs typeface="Times New Roman" pitchFamily="18" charset="0"/>
              </a:rPr>
              <a:t>or</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σκ </a:t>
            </a:r>
            <a:r>
              <a:rPr lang="en-US" sz="2400" dirty="0" smtClean="0">
                <a:solidFill>
                  <a:schemeClr val="bg1"/>
                </a:solidFill>
                <a:latin typeface="Times New Roman" pitchFamily="18" charset="0"/>
                <a:cs typeface="Times New Roman" pitchFamily="18" charset="0"/>
              </a:rPr>
              <a:t>to mark the present tense have </a:t>
            </a:r>
            <a:r>
              <a:rPr lang="en-US" sz="2400" dirty="0" smtClean="0">
                <a:solidFill>
                  <a:srgbClr val="FFFF00"/>
                </a:solidFill>
                <a:latin typeface="Times New Roman" pitchFamily="18" charset="0"/>
                <a:cs typeface="Times New Roman" pitchFamily="18" charset="0"/>
              </a:rPr>
              <a:t>deponent futures</a:t>
            </a:r>
            <a:r>
              <a:rPr lang="en-US" sz="2400" dirty="0" smtClean="0">
                <a:solidFill>
                  <a:schemeClr val="bg1"/>
                </a:solidFill>
                <a:latin typeface="Times New Roman" pitchFamily="18" charset="0"/>
                <a:cs typeface="Times New Roman" pitchFamily="18" charset="0"/>
              </a:rPr>
              <a:t>. </a:t>
            </a:r>
          </a:p>
          <a:p>
            <a:pPr>
              <a:buNone/>
              <a:defRPr/>
            </a:pPr>
            <a:endParaRPr lang="en-US" sz="28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88421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371600"/>
            <a:ext cx="8686800" cy="5257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Future Deponent Vocabulary: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ἀκούω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ἀκούσομαι </a:t>
            </a:r>
            <a:r>
              <a:rPr lang="en-US" sz="2400" dirty="0" smtClean="0">
                <a:solidFill>
                  <a:schemeClr val="bg1"/>
                </a:solidFill>
                <a:latin typeface="Times New Roman" pitchFamily="18" charset="0"/>
                <a:cs typeface="Times New Roman" pitchFamily="18" charset="0"/>
              </a:rPr>
              <a:t>hear</a:t>
            </a:r>
          </a:p>
          <a:p>
            <a:pPr>
              <a:defRPr/>
            </a:pPr>
            <a:r>
              <a:rPr lang="el-GR" sz="2400" dirty="0" smtClean="0">
                <a:solidFill>
                  <a:schemeClr val="bg1"/>
                </a:solidFill>
                <a:latin typeface="Palatino Linotype" pitchFamily="18" charset="0"/>
                <a:cs typeface="Times New Roman" pitchFamily="18" charset="0"/>
                <a:sym typeface="Wingdings" pitchFamily="2" charset="2"/>
              </a:rPr>
              <a:t>ἁμαρτ-</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ἁμαρτάνω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ἁμαρτήσομαι </a:t>
            </a:r>
            <a:r>
              <a:rPr lang="en-US" sz="2400" dirty="0" smtClean="0">
                <a:solidFill>
                  <a:schemeClr val="bg1"/>
                </a:solidFill>
                <a:latin typeface="Times New Roman" pitchFamily="18" charset="0"/>
                <a:cs typeface="Times New Roman" pitchFamily="18" charset="0"/>
              </a:rPr>
              <a:t>miss, make a mistake</a:t>
            </a:r>
          </a:p>
          <a:p>
            <a:pPr>
              <a:defRPr/>
            </a:pPr>
            <a:r>
              <a:rPr lang="el-GR" sz="2400" dirty="0" smtClean="0">
                <a:solidFill>
                  <a:schemeClr val="bg1"/>
                </a:solidFill>
                <a:latin typeface="Palatino Linotype" pitchFamily="18" charset="0"/>
                <a:cs typeface="Times New Roman" pitchFamily="18" charset="0"/>
                <a:sym typeface="Wingdings" pitchFamily="2" charset="2"/>
              </a:rPr>
              <a:t>βη</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rgbClr val="FFFF00"/>
                </a:solidFill>
                <a:latin typeface="Palatino Linotype" pitchFamily="18" charset="0"/>
                <a:cs typeface="Times New Roman" pitchFamily="18" charset="0"/>
              </a:rPr>
              <a:t>βαίνω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βήσομαι </a:t>
            </a:r>
            <a:r>
              <a:rPr lang="en-US" sz="2400" dirty="0" smtClean="0">
                <a:solidFill>
                  <a:schemeClr val="bg1"/>
                </a:solidFill>
                <a:latin typeface="Times New Roman" pitchFamily="18" charset="0"/>
                <a:cs typeface="Times New Roman" pitchFamily="18" charset="0"/>
              </a:rPr>
              <a:t>walk, come, go</a:t>
            </a:r>
          </a:p>
          <a:p>
            <a:pPr lvl="1">
              <a:defRPr/>
            </a:pPr>
            <a:r>
              <a:rPr lang="el-GR" sz="2000" dirty="0" smtClean="0">
                <a:solidFill>
                  <a:srgbClr val="FFFF00"/>
                </a:solidFill>
                <a:latin typeface="Palatino Linotype" pitchFamily="18" charset="0"/>
                <a:cs typeface="Times New Roman" pitchFamily="18" charset="0"/>
              </a:rPr>
              <a:t>συμβαίνω </a:t>
            </a:r>
            <a:r>
              <a:rPr lang="en-US" sz="2000" dirty="0" smtClean="0">
                <a:solidFill>
                  <a:schemeClr val="bg1"/>
                </a:solidFill>
                <a:latin typeface="Times New Roman" pitchFamily="18" charset="0"/>
                <a:cs typeface="Times New Roman" pitchFamily="18" charset="0"/>
              </a:rPr>
              <a:t>happen, agree, result</a:t>
            </a:r>
          </a:p>
          <a:p>
            <a:pPr>
              <a:defRPr/>
            </a:pPr>
            <a:r>
              <a:rPr lang="el-GR" sz="2400" dirty="0" smtClean="0">
                <a:solidFill>
                  <a:srgbClr val="FFFF00"/>
                </a:solidFill>
                <a:latin typeface="Palatino Linotype" pitchFamily="18" charset="0"/>
                <a:cs typeface="Times New Roman" pitchFamily="18" charset="0"/>
                <a:sym typeface="Wingdings" pitchFamily="2" charset="2"/>
              </a:rPr>
              <a:t>βλέπω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βλέψομαι </a:t>
            </a:r>
            <a:r>
              <a:rPr lang="en-US" sz="2400" dirty="0" smtClean="0">
                <a:solidFill>
                  <a:schemeClr val="bg1"/>
                </a:solidFill>
                <a:latin typeface="Times New Roman" pitchFamily="18" charset="0"/>
                <a:cs typeface="Times New Roman" pitchFamily="18" charset="0"/>
                <a:sym typeface="Wingdings" pitchFamily="2" charset="2"/>
              </a:rPr>
              <a:t>see</a:t>
            </a:r>
            <a:r>
              <a:rPr lang="en-US" sz="2400" dirty="0">
                <a:solidFill>
                  <a:schemeClr val="bg1"/>
                </a:solidFill>
                <a:latin typeface="Times New Roman" pitchFamily="18" charset="0"/>
                <a:cs typeface="Times New Roman" pitchFamily="18" charset="0"/>
                <a:sym typeface="Wingdings" pitchFamily="2" charset="2"/>
              </a:rPr>
              <a:t>, look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chemeClr val="bg1"/>
                </a:solidFill>
                <a:latin typeface="Palatino Linotype" pitchFamily="18" charset="0"/>
                <a:cs typeface="Times New Roman" pitchFamily="18" charset="0"/>
                <a:sym typeface="Wingdings" pitchFamily="2" charset="2"/>
              </a:rPr>
              <a:t>γνω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rPr>
              <a:t>γιγνώσκω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γνώσομαι </a:t>
            </a:r>
            <a:r>
              <a:rPr lang="en-US" sz="2400" dirty="0" smtClean="0">
                <a:solidFill>
                  <a:schemeClr val="bg1"/>
                </a:solidFill>
                <a:latin typeface="Times New Roman" pitchFamily="18" charset="0"/>
                <a:cs typeface="Times New Roman" pitchFamily="18" charset="0"/>
              </a:rPr>
              <a:t>know</a:t>
            </a:r>
            <a:r>
              <a:rPr lang="en-US" sz="2400" dirty="0">
                <a:solidFill>
                  <a:schemeClr val="bg1"/>
                </a:solidFill>
                <a:latin typeface="Times New Roman" pitchFamily="18" charset="0"/>
                <a:cs typeface="Times New Roman" pitchFamily="18" charset="0"/>
              </a:rPr>
              <a:t>, learn, judge, think </a:t>
            </a:r>
            <a:endParaRPr lang="en-US" sz="2400" dirty="0">
              <a:solidFill>
                <a:schemeClr val="bg1"/>
              </a:solidFill>
              <a:latin typeface="Palatino Linotype"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ἐσ</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εἰμί</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ἔσομαι </a:t>
            </a:r>
            <a:r>
              <a:rPr lang="en-US" sz="2400" dirty="0" smtClean="0">
                <a:solidFill>
                  <a:schemeClr val="bg1"/>
                </a:solidFill>
                <a:latin typeface="Times New Roman" pitchFamily="18" charset="0"/>
                <a:cs typeface="Times New Roman" pitchFamily="18" charset="0"/>
              </a:rPr>
              <a:t>be</a:t>
            </a:r>
            <a:endParaRPr lang="en-US" sz="2400" dirty="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πάρειμι</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παρέσομαι </a:t>
            </a:r>
            <a:r>
              <a:rPr lang="en-US" sz="2000" dirty="0" smtClean="0">
                <a:solidFill>
                  <a:schemeClr val="bg1"/>
                </a:solidFill>
                <a:latin typeface="Times New Roman" pitchFamily="18" charset="0"/>
                <a:cs typeface="Times New Roman" pitchFamily="18" charset="0"/>
              </a:rPr>
              <a:t>be present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4537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3403</TotalTime>
  <Words>1126</Words>
  <Application>Microsoft Office PowerPoint</Application>
  <PresentationFormat>On-screen Show (4:3)</PresentationFormat>
  <Paragraphs>176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Ancient Greek for Everyone: A New Digital Resource for Beginning Greek Unit 9 part 2:  Unorthodox Futures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370</cp:revision>
  <dcterms:created xsi:type="dcterms:W3CDTF">2012-08-17T18:41:45Z</dcterms:created>
  <dcterms:modified xsi:type="dcterms:W3CDTF">2013-11-12T17:27:58Z</dcterms:modified>
</cp:coreProperties>
</file>