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55" r:id="rId2"/>
    <p:sldId id="316" r:id="rId3"/>
    <p:sldId id="426" r:id="rId4"/>
    <p:sldId id="412" r:id="rId5"/>
    <p:sldId id="427" r:id="rId6"/>
    <p:sldId id="425" r:id="rId7"/>
    <p:sldId id="424" r:id="rId8"/>
    <p:sldId id="373" r:id="rId9"/>
    <p:sldId id="440" r:id="rId10"/>
    <p:sldId id="444" r:id="rId11"/>
    <p:sldId id="441" r:id="rId12"/>
    <p:sldId id="446" r:id="rId13"/>
    <p:sldId id="448" r:id="rId14"/>
    <p:sldId id="452" r:id="rId15"/>
    <p:sldId id="449" r:id="rId16"/>
    <p:sldId id="453" r:id="rId17"/>
    <p:sldId id="450" r:id="rId18"/>
    <p:sldId id="454" r:id="rId19"/>
    <p:sldId id="45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67" autoAdjust="0"/>
  </p:normalViewPr>
  <p:slideViewPr>
    <p:cSldViewPr>
      <p:cViewPr>
        <p:scale>
          <a:sx n="100" d="100"/>
          <a:sy n="100" d="100"/>
        </p:scale>
        <p:origin x="-108" y="-72"/>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07B9D-BB77-4FE5-A9F5-0999D36B7C0C}" type="datetimeFigureOut">
              <a:rPr lang="en-US" smtClean="0"/>
              <a:pPr/>
              <a:t>11/12/2013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BDC817-3888-46D5-BC47-BBB3EDD982AC}" type="slidenum">
              <a:rPr lang="en-US" smtClean="0"/>
              <a:pPr/>
              <a:t>‹#›</a:t>
            </a:fld>
            <a:endParaRPr lang="en-US"/>
          </a:p>
        </p:txBody>
      </p:sp>
    </p:spTree>
    <p:extLst>
      <p:ext uri="{BB962C8B-B14F-4D97-AF65-F5344CB8AC3E}">
        <p14:creationId xmlns:p14="http://schemas.microsoft.com/office/powerpoint/2010/main" val="388812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a:t>
            </a:fld>
            <a:endParaRPr lang="en-US"/>
          </a:p>
        </p:txBody>
      </p:sp>
    </p:spTree>
    <p:extLst>
      <p:ext uri="{BB962C8B-B14F-4D97-AF65-F5344CB8AC3E}">
        <p14:creationId xmlns:p14="http://schemas.microsoft.com/office/powerpoint/2010/main" val="3590678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This is the vocabulary that appears on both the DCC and NT 30+ list</a:t>
            </a:r>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val="23146631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t>This is the vocabulary that appears on both the DCC and NT 30+ list</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89540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363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59109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02946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03680-D0BC-4BCF-840F-2A0CA9B9CFB5}" type="datetimeFigureOut">
              <a:rPr lang="en-US" smtClean="0"/>
              <a:pPr/>
              <a:t>11/12/2013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16454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03680-D0BC-4BCF-840F-2A0CA9B9CFB5}" type="datetimeFigureOut">
              <a:rPr lang="en-US" smtClean="0"/>
              <a:pPr/>
              <a:t>11/12/2013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57554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03680-D0BC-4BCF-840F-2A0CA9B9CFB5}" type="datetimeFigureOut">
              <a:rPr lang="en-US" smtClean="0"/>
              <a:pPr/>
              <a:t>11/12/2013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522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03680-D0BC-4BCF-840F-2A0CA9B9CFB5}" type="datetimeFigureOut">
              <a:rPr lang="en-US" smtClean="0"/>
              <a:pPr/>
              <a:t>11/12/2013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204452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03680-D0BC-4BCF-840F-2A0CA9B9CFB5}" type="datetimeFigureOut">
              <a:rPr lang="en-US" smtClean="0"/>
              <a:pPr/>
              <a:t>11/12/2013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17176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11/12/2013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94664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11/12/2013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8634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03680-D0BC-4BCF-840F-2A0CA9B9CFB5}" type="datetimeFigureOut">
              <a:rPr lang="en-US" smtClean="0"/>
              <a:pPr/>
              <a:t>11/12/2013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7A234-9E2C-415E-972C-286DA9D67C79}" type="slidenum">
              <a:rPr lang="en-US" smtClean="0"/>
              <a:pPr/>
              <a:t>‹#›</a:t>
            </a:fld>
            <a:endParaRPr lang="en-US"/>
          </a:p>
        </p:txBody>
      </p:sp>
    </p:spTree>
    <p:extLst>
      <p:ext uri="{BB962C8B-B14F-4D97-AF65-F5344CB8AC3E}">
        <p14:creationId xmlns:p14="http://schemas.microsoft.com/office/powerpoint/2010/main" val="63636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major@ls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FFFF00"/>
                </a:solidFill>
                <a:latin typeface="Times New Roman" pitchFamily="18" charset="0"/>
                <a:cs typeface="Times New Roman" pitchFamily="18" charset="0"/>
              </a:rPr>
              <a:t>Ancient Greek for Everyone:</a:t>
            </a:r>
            <a:br>
              <a:rPr lang="en-US" b="1" dirty="0" smtClean="0">
                <a:solidFill>
                  <a:srgbClr val="FFFF00"/>
                </a:solidFill>
                <a:latin typeface="Times New Roman" pitchFamily="18" charset="0"/>
                <a:cs typeface="Times New Roman" pitchFamily="18" charset="0"/>
              </a:rPr>
            </a:br>
            <a:r>
              <a:rPr lang="en-US" b="1" dirty="0" smtClean="0">
                <a:solidFill>
                  <a:srgbClr val="FFFF00"/>
                </a:solidFill>
                <a:latin typeface="Times New Roman" pitchFamily="18" charset="0"/>
                <a:cs typeface="Times New Roman" pitchFamily="18" charset="0"/>
              </a:rPr>
              <a:t>A New Digital Resource for Beginning </a:t>
            </a:r>
            <a:r>
              <a:rPr lang="en-US" b="1" dirty="0">
                <a:solidFill>
                  <a:srgbClr val="FFFF00"/>
                </a:solidFill>
                <a:latin typeface="Times New Roman" pitchFamily="18" charset="0"/>
                <a:cs typeface="Times New Roman" pitchFamily="18" charset="0"/>
              </a:rPr>
              <a:t>Greek</a:t>
            </a:r>
            <a:br>
              <a:rPr lang="en-US" b="1" dirty="0">
                <a:solidFill>
                  <a:srgbClr val="FFFF00"/>
                </a:solidFill>
                <a:latin typeface="Times New Roman" pitchFamily="18" charset="0"/>
                <a:cs typeface="Times New Roman" pitchFamily="18" charset="0"/>
              </a:rPr>
            </a:br>
            <a:r>
              <a:rPr lang="en-US" sz="2800" b="1" dirty="0">
                <a:solidFill>
                  <a:srgbClr val="FFFF00"/>
                </a:solidFill>
                <a:latin typeface="Times New Roman" pitchFamily="18" charset="0"/>
                <a:cs typeface="Times New Roman" pitchFamily="18" charset="0"/>
              </a:rPr>
              <a:t>Unit 9 </a:t>
            </a:r>
            <a:r>
              <a:rPr lang="en-US" sz="2400" b="1" dirty="0">
                <a:solidFill>
                  <a:srgbClr val="FFFF00"/>
                </a:solidFill>
                <a:latin typeface="Times New Roman" pitchFamily="18" charset="0"/>
                <a:cs typeface="Times New Roman" pitchFamily="18" charset="0"/>
              </a:rPr>
              <a:t>part 2: </a:t>
            </a:r>
            <a:r>
              <a:rPr lang="en-US" sz="2400" b="1" dirty="0" smtClean="0">
                <a:solidFill>
                  <a:srgbClr val="FFFF00"/>
                </a:solidFill>
                <a:latin typeface="Times New Roman" pitchFamily="18" charset="0"/>
                <a:cs typeface="Times New Roman" pitchFamily="18" charset="0"/>
              </a:rPr>
              <a:t/>
            </a:r>
            <a:br>
              <a:rPr lang="en-US" sz="2400" b="1" dirty="0" smtClean="0">
                <a:solidFill>
                  <a:srgbClr val="FFFF00"/>
                </a:solidFill>
                <a:latin typeface="Times New Roman" pitchFamily="18" charset="0"/>
                <a:cs typeface="Times New Roman" pitchFamily="18" charset="0"/>
              </a:rPr>
            </a:br>
            <a:r>
              <a:rPr lang="en-US" sz="2400" b="1" dirty="0" smtClean="0">
                <a:solidFill>
                  <a:srgbClr val="FFFF00"/>
                </a:solidFill>
                <a:latin typeface="Times New Roman" pitchFamily="18" charset="0"/>
                <a:cs typeface="Times New Roman" pitchFamily="18" charset="0"/>
              </a:rPr>
              <a:t>Unorthodox </a:t>
            </a:r>
            <a:r>
              <a:rPr lang="en-US" sz="2400" b="1" dirty="0">
                <a:solidFill>
                  <a:srgbClr val="FFFF00"/>
                </a:solidFill>
                <a:latin typeface="Times New Roman" pitchFamily="18" charset="0"/>
                <a:cs typeface="Times New Roman" pitchFamily="18" charset="0"/>
              </a:rPr>
              <a:t>Futures</a:t>
            </a:r>
            <a:r>
              <a:rPr lang="en-US" sz="2800" b="1" dirty="0">
                <a:solidFill>
                  <a:srgbClr val="FFFF00"/>
                </a:solidFill>
                <a:latin typeface="Times New Roman" pitchFamily="18" charset="0"/>
                <a:cs typeface="Times New Roman" pitchFamily="18" charset="0"/>
              </a:rPr>
              <a:t/>
            </a:r>
            <a:br>
              <a:rPr lang="en-US" sz="2800" b="1" dirty="0">
                <a:solidFill>
                  <a:srgbClr val="FFFF00"/>
                </a:solidFill>
                <a:latin typeface="Times New Roman" pitchFamily="18" charset="0"/>
                <a:cs typeface="Times New Roman" pitchFamily="18" charset="0"/>
              </a:rPr>
            </a:br>
            <a:endParaRPr lang="en-US" sz="3200"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0" y="4419600"/>
            <a:ext cx="6400800" cy="1752600"/>
          </a:xfrm>
        </p:spPr>
        <p:txBody>
          <a:bodyPr>
            <a:normAutofit/>
          </a:bodyPr>
          <a:lstStyle/>
          <a:p>
            <a:r>
              <a:rPr lang="en-US" dirty="0" smtClean="0">
                <a:solidFill>
                  <a:schemeClr val="bg1"/>
                </a:solidFill>
                <a:latin typeface="Times New Roman" pitchFamily="18" charset="0"/>
                <a:cs typeface="Times New Roman" pitchFamily="18" charset="0"/>
              </a:rPr>
              <a:t>2013 edition</a:t>
            </a:r>
          </a:p>
          <a:p>
            <a:r>
              <a:rPr lang="en-US" dirty="0" smtClean="0">
                <a:solidFill>
                  <a:schemeClr val="bg1"/>
                </a:solidFill>
                <a:latin typeface="Times New Roman" pitchFamily="18" charset="0"/>
                <a:cs typeface="Times New Roman" pitchFamily="18" charset="0"/>
              </a:rPr>
              <a:t>Wilfred E. Major</a:t>
            </a:r>
          </a:p>
          <a:p>
            <a:r>
              <a:rPr lang="en-US" dirty="0" smtClean="0">
                <a:solidFill>
                  <a:schemeClr val="bg1"/>
                </a:solidFill>
                <a:latin typeface="Times New Roman" pitchFamily="18" charset="0"/>
                <a:cs typeface="Times New Roman" pitchFamily="18" charset="0"/>
                <a:hlinkClick r:id="rId3"/>
              </a:rPr>
              <a:t>wmajor@lsu.edu</a:t>
            </a:r>
            <a:r>
              <a:rPr lang="en-US"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51372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371600"/>
            <a:ext cx="8686800" cy="5257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Future Deponent Vocabulary: Classical</a:t>
            </a:r>
            <a:endParaRPr lang="en-US" sz="2800" dirty="0" smtClean="0">
              <a:solidFill>
                <a:schemeClr val="bg1"/>
              </a:solidFill>
              <a:latin typeface="Times New Roman" pitchFamily="18" charset="0"/>
              <a:cs typeface="Times New Roman" pitchFamily="18" charset="0"/>
            </a:endParaRPr>
          </a:p>
          <a:p>
            <a:pPr>
              <a:defRPr/>
            </a:pPr>
            <a:r>
              <a:rPr lang="el-GR" sz="2400" dirty="0" smtClean="0">
                <a:solidFill>
                  <a:schemeClr val="bg1"/>
                </a:solidFill>
                <a:latin typeface="Palatino Linotype" pitchFamily="18" charset="0"/>
                <a:cs typeface="Times New Roman" pitchFamily="18" charset="0"/>
                <a:sym typeface="Wingdings" pitchFamily="2" charset="2"/>
              </a:rPr>
              <a:t>θαν-</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ἀποθνῄσκω</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ἀποθανοῦμαι </a:t>
            </a:r>
            <a:r>
              <a:rPr lang="en-US" sz="2400" dirty="0" smtClean="0">
                <a:solidFill>
                  <a:schemeClr val="bg1"/>
                </a:solidFill>
                <a:latin typeface="Times New Roman" pitchFamily="18" charset="0"/>
                <a:cs typeface="Times New Roman" pitchFamily="18" charset="0"/>
                <a:sym typeface="Wingdings" pitchFamily="2" charset="2"/>
              </a:rPr>
              <a:t>die</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chemeClr val="bg1"/>
                </a:solidFill>
                <a:latin typeface="Palatino Linotype" pitchFamily="18" charset="0"/>
                <a:cs typeface="Times New Roman" pitchFamily="18" charset="0"/>
                <a:sym typeface="Wingdings" pitchFamily="2" charset="2"/>
              </a:rPr>
              <a:t>λαβ-</a:t>
            </a:r>
            <a:r>
              <a:rPr lang="el-GR" sz="2400" dirty="0" smtClean="0">
                <a:solidFill>
                  <a:schemeClr val="bg1"/>
                </a:solidFill>
                <a:latin typeface="Times New Roman" pitchFamily="18" charset="0"/>
                <a:cs typeface="Times New Roman" pitchFamily="18" charset="0"/>
                <a:sym typeface="Wingdings" pitchFamily="2" charset="2"/>
              </a:rPr>
              <a:t>  </a:t>
            </a:r>
            <a:r>
              <a:rPr lang="el-GR" sz="2400" dirty="0" smtClean="0">
                <a:solidFill>
                  <a:srgbClr val="FFFF00"/>
                </a:solidFill>
                <a:latin typeface="Palatino Linotype" pitchFamily="18" charset="0"/>
                <a:cs typeface="Times New Roman" pitchFamily="18" charset="0"/>
              </a:rPr>
              <a:t>λαμβάνω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λήψομαι </a:t>
            </a:r>
            <a:r>
              <a:rPr lang="en-US" sz="2400" dirty="0" smtClean="0">
                <a:solidFill>
                  <a:schemeClr val="bg1"/>
                </a:solidFill>
                <a:latin typeface="Times New Roman" pitchFamily="18" charset="0"/>
                <a:cs typeface="Times New Roman" pitchFamily="18" charset="0"/>
              </a:rPr>
              <a:t>take, grab; receive, get</a:t>
            </a:r>
          </a:p>
          <a:p>
            <a:pPr lvl="1">
              <a:defRPr/>
            </a:pPr>
            <a:r>
              <a:rPr lang="el-GR" sz="2000" dirty="0" smtClean="0">
                <a:solidFill>
                  <a:srgbClr val="FFFF00"/>
                </a:solidFill>
                <a:latin typeface="Palatino Linotype" pitchFamily="18" charset="0"/>
                <a:cs typeface="Times New Roman" pitchFamily="18" charset="0"/>
              </a:rPr>
              <a:t>καταλαμβάνω </a:t>
            </a:r>
            <a:r>
              <a:rPr lang="en-US" sz="2000" dirty="0" smtClean="0">
                <a:solidFill>
                  <a:schemeClr val="bg1"/>
                </a:solidFill>
                <a:latin typeface="Times New Roman" pitchFamily="18" charset="0"/>
                <a:cs typeface="Times New Roman" pitchFamily="18" charset="0"/>
              </a:rPr>
              <a:t>seize, catch up to, arrest </a:t>
            </a:r>
          </a:p>
          <a:p>
            <a:pPr lvl="1">
              <a:defRPr/>
            </a:pPr>
            <a:r>
              <a:rPr lang="el-GR" sz="2000" dirty="0" smtClean="0">
                <a:solidFill>
                  <a:srgbClr val="FFFF00"/>
                </a:solidFill>
                <a:latin typeface="Palatino Linotype" pitchFamily="18" charset="0"/>
                <a:cs typeface="Times New Roman" pitchFamily="18" charset="0"/>
              </a:rPr>
              <a:t>ὑπολαμβάνω </a:t>
            </a:r>
            <a:r>
              <a:rPr lang="en-US" sz="2000" dirty="0" smtClean="0">
                <a:solidFill>
                  <a:schemeClr val="bg1"/>
                </a:solidFill>
                <a:latin typeface="Times New Roman" pitchFamily="18" charset="0"/>
                <a:cs typeface="Times New Roman" pitchFamily="18" charset="0"/>
              </a:rPr>
              <a:t>take up, reply, suppose </a:t>
            </a:r>
            <a:endParaRPr lang="el-GR" sz="2000" dirty="0" smtClean="0">
              <a:solidFill>
                <a:schemeClr val="bg1"/>
              </a:solidFill>
              <a:latin typeface="Times New Roman" pitchFamily="18" charset="0"/>
              <a:cs typeface="Times New Roman" pitchFamily="18" charset="0"/>
            </a:endParaRPr>
          </a:p>
          <a:p>
            <a:pPr>
              <a:defRPr/>
            </a:pPr>
            <a:r>
              <a:rPr lang="el-GR" sz="2400" dirty="0" smtClean="0">
                <a:solidFill>
                  <a:schemeClr val="bg1"/>
                </a:solidFill>
                <a:latin typeface="Palatino Linotype" pitchFamily="18" charset="0"/>
                <a:cs typeface="Times New Roman" pitchFamily="18" charset="0"/>
                <a:sym typeface="Wingdings" pitchFamily="2" charset="2"/>
              </a:rPr>
              <a:t>μαθ-</a:t>
            </a:r>
            <a:r>
              <a:rPr lang="el-GR" sz="2400" dirty="0" smtClean="0">
                <a:solidFill>
                  <a:schemeClr val="bg1"/>
                </a:solidFill>
                <a:latin typeface="Times New Roman" pitchFamily="18" charset="0"/>
                <a:cs typeface="Times New Roman" pitchFamily="18" charset="0"/>
                <a:sym typeface="Wingdings" pitchFamily="2" charset="2"/>
              </a:rPr>
              <a:t>  </a:t>
            </a:r>
            <a:r>
              <a:rPr lang="el-GR" sz="2400" dirty="0" smtClean="0">
                <a:solidFill>
                  <a:srgbClr val="FFFF00"/>
                </a:solidFill>
                <a:latin typeface="Palatino Linotype" pitchFamily="18" charset="0"/>
                <a:cs typeface="Times New Roman" pitchFamily="18" charset="0"/>
              </a:rPr>
              <a:t>μανθάνω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μαθήσομαι </a:t>
            </a:r>
            <a:r>
              <a:rPr lang="en-US" sz="2400" dirty="0" smtClean="0">
                <a:solidFill>
                  <a:schemeClr val="bg1"/>
                </a:solidFill>
                <a:latin typeface="Times New Roman" pitchFamily="18" charset="0"/>
                <a:cs typeface="Times New Roman" pitchFamily="18" charset="0"/>
              </a:rPr>
              <a:t>learn</a:t>
            </a:r>
          </a:p>
          <a:p>
            <a:pPr>
              <a:defRPr/>
            </a:pPr>
            <a:r>
              <a:rPr lang="el-GR" sz="2400" dirty="0" smtClean="0">
                <a:solidFill>
                  <a:schemeClr val="bg1"/>
                </a:solidFill>
                <a:latin typeface="Palatino Linotype" pitchFamily="18" charset="0"/>
                <a:cs typeface="Times New Roman" pitchFamily="18" charset="0"/>
                <a:sym typeface="Wingdings" pitchFamily="2" charset="2"/>
              </a:rPr>
              <a:t>πι-</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πίνω</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πίομαι </a:t>
            </a:r>
            <a:r>
              <a:rPr lang="en-US" sz="2400" dirty="0" smtClean="0">
                <a:solidFill>
                  <a:schemeClr val="bg1"/>
                </a:solidFill>
                <a:latin typeface="Times New Roman" pitchFamily="18" charset="0"/>
                <a:cs typeface="Times New Roman" pitchFamily="18" charset="0"/>
                <a:sym typeface="Wingdings" pitchFamily="2" charset="2"/>
              </a:rPr>
              <a:t>drink </a:t>
            </a:r>
          </a:p>
          <a:p>
            <a:pPr>
              <a:defRPr/>
            </a:pPr>
            <a:r>
              <a:rPr lang="el-GR" sz="2400" dirty="0" smtClean="0">
                <a:solidFill>
                  <a:srgbClr val="FFFF00"/>
                </a:solidFill>
                <a:latin typeface="Palatino Linotype" pitchFamily="18" charset="0"/>
                <a:cs typeface="Times New Roman" pitchFamily="18" charset="0"/>
                <a:sym typeface="Wingdings" pitchFamily="2" charset="2"/>
              </a:rPr>
              <a:t>φεύγω</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φεύξομαι</a:t>
            </a:r>
            <a:r>
              <a:rPr lang="en-US" sz="2400" dirty="0">
                <a:solidFill>
                  <a:schemeClr val="bg1"/>
                </a:solidFill>
                <a:latin typeface="Times New Roman" pitchFamily="18" charset="0"/>
                <a:cs typeface="Times New Roman" pitchFamily="18" charset="0"/>
                <a:sym typeface="Wingdings" pitchFamily="2" charset="2"/>
              </a:rPr>
              <a:t> flee, run away </a:t>
            </a:r>
            <a:endParaRPr lang="el-GR" sz="2400" dirty="0">
              <a:solidFill>
                <a:srgbClr val="FFFF00"/>
              </a:solidFill>
              <a:latin typeface="Palatino Linotype" pitchFamily="18" charset="0"/>
              <a:cs typeface="Times New Roman" pitchFamily="18" charset="0"/>
              <a:sym typeface="Wingdings" pitchFamily="2" charset="2"/>
            </a:endParaRPr>
          </a:p>
        </p:txBody>
      </p:sp>
    </p:spTree>
    <p:extLst>
      <p:ext uri="{BB962C8B-B14F-4D97-AF65-F5344CB8AC3E}">
        <p14:creationId xmlns:p14="http://schemas.microsoft.com/office/powerpoint/2010/main" val="6626409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371600"/>
            <a:ext cx="8229600" cy="51816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Future Deponent Vocabulary: NT</a:t>
            </a:r>
            <a:endParaRPr lang="en-US" sz="2800" dirty="0" smtClean="0">
              <a:solidFill>
                <a:schemeClr val="bg1"/>
              </a:solidFill>
              <a:latin typeface="Times New Roman" pitchFamily="18" charset="0"/>
              <a:cs typeface="Times New Roman" pitchFamily="18" charset="0"/>
            </a:endParaRPr>
          </a:p>
          <a:p>
            <a:pPr>
              <a:defRPr/>
            </a:pPr>
            <a:r>
              <a:rPr lang="el-GR" sz="2400" dirty="0" smtClean="0">
                <a:solidFill>
                  <a:schemeClr val="bg1"/>
                </a:solidFill>
                <a:latin typeface="Palatino Linotype" pitchFamily="18" charset="0"/>
                <a:cs typeface="Times New Roman" pitchFamily="18" charset="0"/>
                <a:sym typeface="Wingdings" pitchFamily="2" charset="2"/>
              </a:rPr>
              <a:t>ἁμαρτ-</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ἁμαρτάνω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ἁμαρτήσομαι </a:t>
            </a:r>
            <a:r>
              <a:rPr lang="en-US" sz="2400" dirty="0" smtClean="0">
                <a:solidFill>
                  <a:schemeClr val="bg1"/>
                </a:solidFill>
                <a:latin typeface="Times New Roman" pitchFamily="18" charset="0"/>
                <a:cs typeface="Times New Roman" pitchFamily="18" charset="0"/>
              </a:rPr>
              <a:t>miss, make a mistake</a:t>
            </a:r>
          </a:p>
          <a:p>
            <a:pPr>
              <a:defRPr/>
            </a:pPr>
            <a:r>
              <a:rPr lang="el-GR" sz="2400" dirty="0" smtClean="0">
                <a:solidFill>
                  <a:schemeClr val="bg1"/>
                </a:solidFill>
                <a:latin typeface="Palatino Linotype" pitchFamily="18" charset="0"/>
                <a:cs typeface="Times New Roman" pitchFamily="18" charset="0"/>
                <a:sym typeface="Wingdings" pitchFamily="2" charset="2"/>
              </a:rPr>
              <a:t>βη</a:t>
            </a:r>
            <a:r>
              <a:rPr lang="el-GR" sz="2400" dirty="0" smtClean="0">
                <a:solidFill>
                  <a:schemeClr val="bg1"/>
                </a:solidFill>
                <a:latin typeface="Times New Roman" pitchFamily="18" charset="0"/>
                <a:cs typeface="Times New Roman" pitchFamily="18" charset="0"/>
                <a:sym typeface="Wingdings" pitchFamily="2" charset="2"/>
              </a:rPr>
              <a:t>-  </a:t>
            </a:r>
            <a:r>
              <a:rPr lang="el-GR" sz="2400" dirty="0" smtClean="0">
                <a:solidFill>
                  <a:srgbClr val="FFFF00"/>
                </a:solidFill>
                <a:latin typeface="Palatino Linotype" pitchFamily="18" charset="0"/>
                <a:cs typeface="Times New Roman" pitchFamily="18" charset="0"/>
              </a:rPr>
              <a:t>βαίνω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βήσομαι </a:t>
            </a:r>
            <a:r>
              <a:rPr lang="en-US" sz="2400" dirty="0" smtClean="0">
                <a:solidFill>
                  <a:schemeClr val="bg1"/>
                </a:solidFill>
                <a:latin typeface="Times New Roman" pitchFamily="18" charset="0"/>
                <a:cs typeface="Times New Roman" pitchFamily="18" charset="0"/>
              </a:rPr>
              <a:t>walk, come, go</a:t>
            </a:r>
          </a:p>
          <a:p>
            <a:pPr lvl="1">
              <a:defRPr/>
            </a:pPr>
            <a:r>
              <a:rPr lang="el-GR" sz="2000" dirty="0" smtClean="0">
                <a:solidFill>
                  <a:srgbClr val="FFFF00"/>
                </a:solidFill>
                <a:latin typeface="Palatino Linotype" pitchFamily="18" charset="0"/>
                <a:cs typeface="Times New Roman" pitchFamily="18" charset="0"/>
              </a:rPr>
              <a:t>ἀναβαίνω </a:t>
            </a:r>
            <a:r>
              <a:rPr lang="en-US" sz="2000" dirty="0" smtClean="0">
                <a:solidFill>
                  <a:schemeClr val="bg1"/>
                </a:solidFill>
                <a:latin typeface="Times New Roman" pitchFamily="18" charset="0"/>
                <a:cs typeface="Times New Roman" pitchFamily="18" charset="0"/>
              </a:rPr>
              <a:t>walk up, go aboard, enter</a:t>
            </a:r>
          </a:p>
          <a:p>
            <a:pPr lvl="1">
              <a:defRPr/>
            </a:pPr>
            <a:r>
              <a:rPr lang="el-GR" sz="2000" dirty="0" smtClean="0">
                <a:solidFill>
                  <a:srgbClr val="FFFF00"/>
                </a:solidFill>
                <a:latin typeface="Palatino Linotype" pitchFamily="18" charset="0"/>
                <a:cs typeface="Times New Roman" pitchFamily="18" charset="0"/>
              </a:rPr>
              <a:t>καταβαίνω </a:t>
            </a:r>
            <a:r>
              <a:rPr lang="en-US" sz="2000" dirty="0" smtClean="0">
                <a:solidFill>
                  <a:schemeClr val="bg1"/>
                </a:solidFill>
                <a:latin typeface="Times New Roman" pitchFamily="18" charset="0"/>
                <a:cs typeface="Times New Roman" pitchFamily="18" charset="0"/>
              </a:rPr>
              <a:t>walk down, descend</a:t>
            </a:r>
          </a:p>
          <a:p>
            <a:pPr>
              <a:defRPr/>
            </a:pPr>
            <a:r>
              <a:rPr lang="el-GR" sz="2400" dirty="0">
                <a:solidFill>
                  <a:schemeClr val="bg1"/>
                </a:solidFill>
                <a:latin typeface="Palatino Linotype" pitchFamily="18" charset="0"/>
                <a:cs typeface="Times New Roman" pitchFamily="18" charset="0"/>
                <a:sym typeface="Wingdings" pitchFamily="2" charset="2"/>
              </a:rPr>
              <a:t>γνω</a:t>
            </a:r>
            <a:r>
              <a:rPr lang="el-GR" sz="2400" dirty="0">
                <a:solidFill>
                  <a:schemeClr val="bg1"/>
                </a:solidFill>
                <a:latin typeface="Times New Roman" pitchFamily="18" charset="0"/>
                <a:cs typeface="Times New Roman" pitchFamily="18" charset="0"/>
                <a:sym typeface="Wingdings" pitchFamily="2" charset="2"/>
              </a:rPr>
              <a:t>-  </a:t>
            </a:r>
            <a:r>
              <a:rPr lang="el-GR" sz="2400" dirty="0" smtClean="0">
                <a:solidFill>
                  <a:srgbClr val="FFFF00"/>
                </a:solidFill>
                <a:latin typeface="Palatino Linotype" pitchFamily="18" charset="0"/>
                <a:cs typeface="Times New Roman" pitchFamily="18" charset="0"/>
              </a:rPr>
              <a:t>γινώσκω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γνώσομαι </a:t>
            </a:r>
            <a:r>
              <a:rPr lang="en-US" sz="2400" dirty="0" smtClean="0">
                <a:solidFill>
                  <a:schemeClr val="bg1"/>
                </a:solidFill>
                <a:latin typeface="Times New Roman" pitchFamily="18" charset="0"/>
                <a:cs typeface="Times New Roman" pitchFamily="18" charset="0"/>
              </a:rPr>
              <a:t>know</a:t>
            </a:r>
            <a:r>
              <a:rPr lang="en-US" sz="2400" dirty="0">
                <a:solidFill>
                  <a:schemeClr val="bg1"/>
                </a:solidFill>
                <a:latin typeface="Times New Roman" pitchFamily="18" charset="0"/>
                <a:cs typeface="Times New Roman" pitchFamily="18" charset="0"/>
              </a:rPr>
              <a:t>, learn, judge, think </a:t>
            </a:r>
            <a:endParaRPr lang="en-US" sz="2400" dirty="0">
              <a:solidFill>
                <a:schemeClr val="bg1"/>
              </a:solidFill>
              <a:latin typeface="Palatino Linotype" pitchFamily="18" charset="0"/>
              <a:cs typeface="Times New Roman" pitchFamily="18" charset="0"/>
            </a:endParaRPr>
          </a:p>
          <a:p>
            <a:pPr marL="742950" lvl="2" indent="-342900">
              <a:defRPr/>
            </a:pPr>
            <a:r>
              <a:rPr lang="en-US" sz="2000" dirty="0">
                <a:solidFill>
                  <a:schemeClr val="bg1"/>
                </a:solidFill>
                <a:latin typeface="Times New Roman" pitchFamily="18" charset="0"/>
                <a:cs typeface="Times New Roman" pitchFamily="18" charset="0"/>
              </a:rPr>
              <a:t>Notice the change of spelling </a:t>
            </a:r>
            <a:r>
              <a:rPr lang="en-US" sz="2000" dirty="0" smtClean="0">
                <a:solidFill>
                  <a:schemeClr val="bg1"/>
                </a:solidFill>
                <a:latin typeface="Times New Roman" pitchFamily="18" charset="0"/>
                <a:cs typeface="Times New Roman" pitchFamily="18" charset="0"/>
              </a:rPr>
              <a:t>(</a:t>
            </a:r>
            <a:r>
              <a:rPr lang="el-GR" sz="2000" dirty="0">
                <a:solidFill>
                  <a:srgbClr val="FFFF00"/>
                </a:solidFill>
                <a:latin typeface="Palatino Linotype" pitchFamily="18" charset="0"/>
                <a:cs typeface="Times New Roman" pitchFamily="18" charset="0"/>
              </a:rPr>
              <a:t>γιγνώσκω </a:t>
            </a:r>
            <a:r>
              <a:rPr lang="en-US" sz="2000" dirty="0" smtClean="0">
                <a:solidFill>
                  <a:schemeClr val="bg1"/>
                </a:solidFill>
                <a:latin typeface="Times New Roman" pitchFamily="18" charset="0"/>
                <a:cs typeface="Times New Roman" pitchFamily="18" charset="0"/>
                <a:sym typeface="Wingdings" pitchFamily="2" charset="2"/>
              </a:rPr>
              <a:t> </a:t>
            </a:r>
            <a:r>
              <a:rPr lang="el-GR" sz="2000" dirty="0" smtClean="0">
                <a:solidFill>
                  <a:srgbClr val="FFFF00"/>
                </a:solidFill>
                <a:latin typeface="Palatino Linotype" pitchFamily="18" charset="0"/>
                <a:cs typeface="Times New Roman" pitchFamily="18" charset="0"/>
              </a:rPr>
              <a:t>γινώσκω</a:t>
            </a:r>
            <a:r>
              <a:rPr lang="en-US" sz="2000" dirty="0" smtClean="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from Classical to </a:t>
            </a:r>
            <a:r>
              <a:rPr lang="en-US" sz="2000" dirty="0" err="1">
                <a:solidFill>
                  <a:schemeClr val="bg1"/>
                </a:solidFill>
                <a:latin typeface="Times New Roman" pitchFamily="18" charset="0"/>
                <a:cs typeface="Times New Roman" pitchFamily="18" charset="0"/>
              </a:rPr>
              <a:t>Koine</a:t>
            </a:r>
            <a:r>
              <a:rPr lang="en-US" sz="2000" dirty="0">
                <a:solidFill>
                  <a:schemeClr val="bg1"/>
                </a:solidFill>
                <a:latin typeface="Times New Roman" pitchFamily="18" charset="0"/>
                <a:cs typeface="Times New Roman" pitchFamily="18" charset="0"/>
              </a:rPr>
              <a:t>.</a:t>
            </a:r>
            <a:r>
              <a:rPr lang="en-US" sz="1600" dirty="0">
                <a:solidFill>
                  <a:schemeClr val="bg1"/>
                </a:solidFill>
                <a:latin typeface="Times New Roman" pitchFamily="18" charset="0"/>
                <a:cs typeface="Times New Roman" pitchFamily="18" charset="0"/>
              </a:rPr>
              <a:t> </a:t>
            </a:r>
          </a:p>
          <a:p>
            <a:pPr lvl="1">
              <a:defRPr/>
            </a:pPr>
            <a:r>
              <a:rPr lang="el-GR" sz="2000" dirty="0">
                <a:solidFill>
                  <a:srgbClr val="FFFF00"/>
                </a:solidFill>
                <a:latin typeface="Palatino Linotype" pitchFamily="18" charset="0"/>
                <a:cs typeface="Times New Roman" pitchFamily="18" charset="0"/>
              </a:rPr>
              <a:t>ἀναγινώσκω </a:t>
            </a:r>
            <a:r>
              <a:rPr lang="en-US" sz="2000" dirty="0">
                <a:solidFill>
                  <a:schemeClr val="bg1"/>
                </a:solidFill>
                <a:latin typeface="Times New Roman" pitchFamily="18" charset="0"/>
                <a:cs typeface="Times New Roman" pitchFamily="18" charset="0"/>
              </a:rPr>
              <a:t>read</a:t>
            </a:r>
          </a:p>
          <a:p>
            <a:pPr lvl="1">
              <a:defRPr/>
            </a:pPr>
            <a:r>
              <a:rPr lang="el-GR" sz="2000" dirty="0">
                <a:solidFill>
                  <a:srgbClr val="FFFF00"/>
                </a:solidFill>
                <a:latin typeface="Palatino Linotype" pitchFamily="18" charset="0"/>
                <a:cs typeface="Times New Roman" pitchFamily="18" charset="0"/>
              </a:rPr>
              <a:t>ἐπιγινώσκω</a:t>
            </a:r>
            <a:r>
              <a:rPr lang="el-GR" sz="2000" dirty="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know, understand </a:t>
            </a:r>
          </a:p>
        </p:txBody>
      </p:sp>
    </p:spTree>
    <p:extLst>
      <p:ext uri="{BB962C8B-B14F-4D97-AF65-F5344CB8AC3E}">
        <p14:creationId xmlns:p14="http://schemas.microsoft.com/office/powerpoint/2010/main" val="3119852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371600"/>
            <a:ext cx="8229600" cy="51816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Future Deponent Vocabulary: NT</a:t>
            </a:r>
            <a:endParaRPr lang="en-US" sz="2800" dirty="0" smtClean="0">
              <a:solidFill>
                <a:schemeClr val="bg1"/>
              </a:solidFill>
              <a:latin typeface="Times New Roman" pitchFamily="18" charset="0"/>
              <a:cs typeface="Times New Roman" pitchFamily="18" charset="0"/>
            </a:endParaRPr>
          </a:p>
          <a:p>
            <a:pPr>
              <a:defRPr/>
            </a:pPr>
            <a:r>
              <a:rPr lang="el-GR" sz="2400" dirty="0">
                <a:solidFill>
                  <a:schemeClr val="bg1"/>
                </a:solidFill>
                <a:latin typeface="Palatino Linotype" pitchFamily="18" charset="0"/>
                <a:cs typeface="Times New Roman" pitchFamily="18" charset="0"/>
                <a:sym typeface="Wingdings" pitchFamily="2" charset="2"/>
              </a:rPr>
              <a:t>ἐσ</a:t>
            </a:r>
            <a:r>
              <a:rPr lang="el-GR" sz="2400" dirty="0">
                <a:solidFill>
                  <a:schemeClr val="bg1"/>
                </a:solidFill>
                <a:latin typeface="Times New Roman" pitchFamily="18" charset="0"/>
                <a:cs typeface="Times New Roman" pitchFamily="18" charset="0"/>
                <a:sym typeface="Wingdings" pitchFamily="2" charset="2"/>
              </a:rPr>
              <a:t>-  </a:t>
            </a:r>
            <a:r>
              <a:rPr lang="el-GR" sz="2400" dirty="0">
                <a:solidFill>
                  <a:srgbClr val="FFFF00"/>
                </a:solidFill>
                <a:latin typeface="Palatino Linotype" pitchFamily="18" charset="0"/>
                <a:cs typeface="Times New Roman" pitchFamily="18" charset="0"/>
              </a:rPr>
              <a:t>εἰμί</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ἔσομαι </a:t>
            </a:r>
            <a:r>
              <a:rPr lang="en-US" sz="2400" dirty="0">
                <a:solidFill>
                  <a:schemeClr val="bg1"/>
                </a:solidFill>
                <a:latin typeface="Times New Roman" pitchFamily="18" charset="0"/>
                <a:cs typeface="Times New Roman" pitchFamily="18" charset="0"/>
              </a:rPr>
              <a:t>be</a:t>
            </a:r>
            <a:r>
              <a:rPr lang="el-GR" sz="2000" dirty="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a:p>
            <a:pPr>
              <a:defRPr/>
            </a:pPr>
            <a:r>
              <a:rPr lang="el-GR" sz="2400" dirty="0" smtClean="0">
                <a:solidFill>
                  <a:schemeClr val="bg1"/>
                </a:solidFill>
                <a:latin typeface="Palatino Linotype" pitchFamily="18" charset="0"/>
                <a:cs typeface="Times New Roman" pitchFamily="18" charset="0"/>
                <a:sym typeface="Wingdings" pitchFamily="2" charset="2"/>
              </a:rPr>
              <a:t>θαν-</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ἀποθνῄσκω</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ἀποθανοῦμαι </a:t>
            </a:r>
            <a:r>
              <a:rPr lang="en-US" sz="2400" dirty="0">
                <a:solidFill>
                  <a:schemeClr val="bg1"/>
                </a:solidFill>
                <a:latin typeface="Times New Roman" pitchFamily="18" charset="0"/>
                <a:cs typeface="Times New Roman" pitchFamily="18" charset="0"/>
                <a:sym typeface="Wingdings" pitchFamily="2" charset="2"/>
              </a:rPr>
              <a:t>die</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chemeClr val="bg1"/>
                </a:solidFill>
                <a:latin typeface="Palatino Linotype" pitchFamily="18" charset="0"/>
                <a:cs typeface="Times New Roman" pitchFamily="18" charset="0"/>
                <a:sym typeface="Wingdings" pitchFamily="2" charset="2"/>
              </a:rPr>
              <a:t>λαβ-</a:t>
            </a:r>
            <a:r>
              <a:rPr lang="el-GR" sz="2400" dirty="0" smtClean="0">
                <a:solidFill>
                  <a:schemeClr val="bg1"/>
                </a:solidFill>
                <a:latin typeface="Times New Roman" pitchFamily="18" charset="0"/>
                <a:cs typeface="Times New Roman" pitchFamily="18" charset="0"/>
                <a:sym typeface="Wingdings" pitchFamily="2" charset="2"/>
              </a:rPr>
              <a:t>  </a:t>
            </a:r>
            <a:r>
              <a:rPr lang="el-GR" sz="2400" dirty="0" smtClean="0">
                <a:solidFill>
                  <a:srgbClr val="FFFF00"/>
                </a:solidFill>
                <a:latin typeface="Palatino Linotype" pitchFamily="18" charset="0"/>
                <a:cs typeface="Times New Roman" pitchFamily="18" charset="0"/>
              </a:rPr>
              <a:t>λαμβάνω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λήψομαι </a:t>
            </a:r>
            <a:r>
              <a:rPr lang="en-US" sz="2400" dirty="0" smtClean="0">
                <a:solidFill>
                  <a:schemeClr val="bg1"/>
                </a:solidFill>
                <a:latin typeface="Times New Roman" pitchFamily="18" charset="0"/>
                <a:cs typeface="Times New Roman" pitchFamily="18" charset="0"/>
              </a:rPr>
              <a:t>take, grab; receive, get</a:t>
            </a:r>
          </a:p>
          <a:p>
            <a:pPr lvl="1">
              <a:defRPr/>
            </a:pPr>
            <a:r>
              <a:rPr lang="el-GR" sz="2000" dirty="0" smtClean="0">
                <a:solidFill>
                  <a:srgbClr val="FFFF00"/>
                </a:solidFill>
                <a:latin typeface="Palatino Linotype" pitchFamily="18" charset="0"/>
                <a:cs typeface="Times New Roman" pitchFamily="18" charset="0"/>
              </a:rPr>
              <a:t>παραλαμβάνω </a:t>
            </a:r>
            <a:r>
              <a:rPr lang="en-US" sz="2000" dirty="0" smtClean="0">
                <a:solidFill>
                  <a:schemeClr val="bg1"/>
                </a:solidFill>
                <a:latin typeface="Times New Roman" pitchFamily="18" charset="0"/>
                <a:cs typeface="Times New Roman" pitchFamily="18" charset="0"/>
              </a:rPr>
              <a:t>take, receive, accept </a:t>
            </a:r>
            <a:endParaRPr lang="el-GR" sz="2000" dirty="0" smtClean="0">
              <a:solidFill>
                <a:schemeClr val="bg1"/>
              </a:solidFill>
              <a:latin typeface="Times New Roman" pitchFamily="18" charset="0"/>
              <a:cs typeface="Times New Roman" pitchFamily="18" charset="0"/>
            </a:endParaRPr>
          </a:p>
          <a:p>
            <a:pPr>
              <a:defRPr/>
            </a:pPr>
            <a:r>
              <a:rPr lang="el-GR" sz="2400" dirty="0" smtClean="0">
                <a:solidFill>
                  <a:schemeClr val="bg1"/>
                </a:solidFill>
                <a:latin typeface="Palatino Linotype" pitchFamily="18" charset="0"/>
                <a:cs typeface="Times New Roman" pitchFamily="18" charset="0"/>
                <a:sym typeface="Wingdings" pitchFamily="2" charset="2"/>
              </a:rPr>
              <a:t>πι-</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πίνω</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πίομαι </a:t>
            </a:r>
            <a:r>
              <a:rPr lang="en-US" sz="2400" dirty="0" smtClean="0">
                <a:solidFill>
                  <a:schemeClr val="bg1"/>
                </a:solidFill>
                <a:latin typeface="Times New Roman" pitchFamily="18" charset="0"/>
                <a:cs typeface="Times New Roman" pitchFamily="18" charset="0"/>
                <a:sym typeface="Wingdings" pitchFamily="2" charset="2"/>
              </a:rPr>
              <a:t>drink </a:t>
            </a:r>
            <a:endParaRPr lang="el-GR" sz="2400" dirty="0">
              <a:solidFill>
                <a:srgbClr val="FFFF00"/>
              </a:solidFill>
              <a:latin typeface="Palatino Linotype" pitchFamily="18" charset="0"/>
              <a:cs typeface="Times New Roman" pitchFamily="18" charset="0"/>
              <a:sym typeface="Wingdings" pitchFamily="2" charset="2"/>
            </a:endParaRPr>
          </a:p>
        </p:txBody>
      </p:sp>
    </p:spTree>
    <p:extLst>
      <p:ext uri="{BB962C8B-B14F-4D97-AF65-F5344CB8AC3E}">
        <p14:creationId xmlns:p14="http://schemas.microsoft.com/office/powerpoint/2010/main" val="15287144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Future </a:t>
            </a:r>
            <a:r>
              <a:rPr lang="en-US" sz="2800" b="1" dirty="0" smtClean="0">
                <a:solidFill>
                  <a:srgbClr val="FFFF00"/>
                </a:solidFill>
                <a:latin typeface="Times New Roman" pitchFamily="18" charset="0"/>
                <a:cs typeface="Times New Roman" pitchFamily="18" charset="0"/>
              </a:rPr>
              <a:t>Deponent Vocabulary: Core</a:t>
            </a:r>
            <a:endParaRPr lang="en-US" sz="28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ἁμαρτάνω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ἁμαρτήσομαι </a:t>
            </a:r>
            <a:r>
              <a:rPr lang="en-US" sz="2400" dirty="0">
                <a:solidFill>
                  <a:schemeClr val="bg1"/>
                </a:solidFill>
                <a:latin typeface="Times New Roman" pitchFamily="18" charset="0"/>
                <a:cs typeface="Times New Roman" pitchFamily="18" charset="0"/>
              </a:rPr>
              <a:t>miss, make a mistake</a:t>
            </a:r>
          </a:p>
          <a:p>
            <a:pPr>
              <a:defRPr/>
            </a:pPr>
            <a:r>
              <a:rPr lang="el-GR" sz="2400" dirty="0">
                <a:solidFill>
                  <a:srgbClr val="FFFF00"/>
                </a:solidFill>
                <a:latin typeface="Palatino Linotype" pitchFamily="18" charset="0"/>
                <a:cs typeface="Times New Roman" pitchFamily="18" charset="0"/>
                <a:sym typeface="Wingdings" pitchFamily="2" charset="2"/>
              </a:rPr>
              <a:t>ἀποθνῄσκω</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ἀποθανοῦμαι </a:t>
            </a:r>
            <a:r>
              <a:rPr lang="en-US" sz="2400" dirty="0">
                <a:solidFill>
                  <a:schemeClr val="bg1"/>
                </a:solidFill>
                <a:latin typeface="Times New Roman" pitchFamily="18" charset="0"/>
                <a:cs typeface="Times New Roman" pitchFamily="18" charset="0"/>
                <a:sym typeface="Wingdings" pitchFamily="2" charset="2"/>
              </a:rPr>
              <a:t>die</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rPr>
              <a:t>βαίνω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βήσομαι </a:t>
            </a:r>
            <a:r>
              <a:rPr lang="en-US" sz="2400" dirty="0">
                <a:solidFill>
                  <a:schemeClr val="bg1"/>
                </a:solidFill>
                <a:latin typeface="Times New Roman" pitchFamily="18" charset="0"/>
                <a:cs typeface="Times New Roman" pitchFamily="18" charset="0"/>
              </a:rPr>
              <a:t>walk, come, go</a:t>
            </a:r>
          </a:p>
          <a:p>
            <a:pPr>
              <a:defRPr/>
            </a:pPr>
            <a:r>
              <a:rPr lang="en-US" sz="2400" dirty="0" err="1">
                <a:solidFill>
                  <a:srgbClr val="FFFF00"/>
                </a:solidFill>
                <a:latin typeface="Palatino Linotype" pitchFamily="18" charset="0"/>
                <a:cs typeface="Times New Roman" pitchFamily="18" charset="0"/>
              </a:rPr>
              <a:t>γί</a:t>
            </a:r>
            <a:r>
              <a:rPr lang="el-GR"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rPr>
              <a:t>γ</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νώσκω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γνώσομαι </a:t>
            </a:r>
            <a:r>
              <a:rPr lang="en-US" sz="2400" dirty="0">
                <a:solidFill>
                  <a:schemeClr val="bg1"/>
                </a:solidFill>
                <a:latin typeface="Times New Roman" pitchFamily="18" charset="0"/>
                <a:cs typeface="Times New Roman" pitchFamily="18" charset="0"/>
              </a:rPr>
              <a:t>know, learn, judge, think </a:t>
            </a:r>
            <a:endParaRPr lang="en-US" sz="24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εἰμί</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ἔσομαι </a:t>
            </a:r>
            <a:r>
              <a:rPr lang="en-US" sz="2400" dirty="0">
                <a:solidFill>
                  <a:schemeClr val="bg1"/>
                </a:solidFill>
                <a:latin typeface="Times New Roman" pitchFamily="18" charset="0"/>
                <a:cs typeface="Times New Roman" pitchFamily="18" charset="0"/>
              </a:rPr>
              <a:t>be</a:t>
            </a:r>
            <a:r>
              <a:rPr lang="el-GR" sz="2000" dirty="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λαμβάνω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λήψομαι </a:t>
            </a:r>
            <a:r>
              <a:rPr lang="en-US" sz="2400" dirty="0">
                <a:solidFill>
                  <a:schemeClr val="bg1"/>
                </a:solidFill>
                <a:latin typeface="Times New Roman" pitchFamily="18" charset="0"/>
                <a:cs typeface="Times New Roman" pitchFamily="18" charset="0"/>
              </a:rPr>
              <a:t>take, grab; receive, get</a:t>
            </a:r>
          </a:p>
          <a:p>
            <a:pPr>
              <a:defRPr/>
            </a:pPr>
            <a:r>
              <a:rPr lang="el-GR" sz="2400" dirty="0" smtClean="0">
                <a:solidFill>
                  <a:srgbClr val="FFFF00"/>
                </a:solidFill>
                <a:latin typeface="Palatino Linotype" pitchFamily="18" charset="0"/>
                <a:cs typeface="Times New Roman" pitchFamily="18" charset="0"/>
                <a:sym typeface="Wingdings" pitchFamily="2" charset="2"/>
              </a:rPr>
              <a:t>πίνω</a:t>
            </a:r>
            <a:r>
              <a:rPr lang="en-US" sz="2400" dirty="0">
                <a:solidFill>
                  <a:schemeClr val="bg1"/>
                </a:solidFill>
                <a:latin typeface="Times New Roman" pitchFamily="18" charset="0"/>
                <a:cs typeface="Times New Roman" pitchFamily="18" charset="0"/>
                <a:sym typeface="Wingdings" pitchFamily="2" charset="2"/>
              </a:rPr>
              <a:t>,</a:t>
            </a:r>
            <a:r>
              <a:rPr lang="el-GR" sz="2400" dirty="0">
                <a:solidFill>
                  <a:srgbClr val="FFFF00"/>
                </a:solidFill>
                <a:latin typeface="Palatino Linotype" pitchFamily="18" charset="0"/>
                <a:cs typeface="Times New Roman" pitchFamily="18" charset="0"/>
                <a:sym typeface="Wingdings" pitchFamily="2" charset="2"/>
              </a:rPr>
              <a:t> πίομαι </a:t>
            </a:r>
            <a:r>
              <a:rPr lang="en-US" sz="2400" dirty="0">
                <a:solidFill>
                  <a:schemeClr val="bg1"/>
                </a:solidFill>
                <a:latin typeface="Times New Roman" pitchFamily="18" charset="0"/>
                <a:cs typeface="Times New Roman" pitchFamily="18" charset="0"/>
                <a:sym typeface="Wingdings" pitchFamily="2" charset="2"/>
              </a:rPr>
              <a:t>drink </a:t>
            </a:r>
            <a:endParaRPr lang="en-US" sz="2400" dirty="0">
              <a:solidFill>
                <a:schemeClr val="bg1"/>
              </a:solidFill>
              <a:latin typeface="Palatino Linotype" pitchFamily="18" charset="0"/>
              <a:cs typeface="Times New Roman" pitchFamily="18" charset="0"/>
            </a:endParaRPr>
          </a:p>
          <a:p>
            <a:pPr marL="0" indent="0">
              <a:buNone/>
              <a:defRPr/>
            </a:pP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50878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VOCABULARY</a:t>
            </a:r>
            <a:r>
              <a:rPr lang="en-US" sz="2800" dirty="0" smtClean="0">
                <a:solidFill>
                  <a:schemeClr val="bg1"/>
                </a:solidFill>
                <a:latin typeface="Times New Roman" pitchFamily="18" charset="0"/>
                <a:cs typeface="Times New Roman" pitchFamily="18" charset="0"/>
              </a:rPr>
              <a:t>:</a:t>
            </a:r>
          </a:p>
          <a:p>
            <a:pPr>
              <a:defRPr/>
            </a:pPr>
            <a:r>
              <a:rPr lang="en-US" sz="2400" dirty="0" smtClean="0">
                <a:solidFill>
                  <a:schemeClr val="bg1"/>
                </a:solidFill>
                <a:latin typeface="Times New Roman" pitchFamily="18" charset="0"/>
                <a:cs typeface="Times New Roman" pitchFamily="18" charset="0"/>
              </a:rPr>
              <a:t>The verbs on the following slides all have futures, mostly deponent, with variations or stem changes that are unpredictable or more complex than the patterns presented so far. </a:t>
            </a:r>
          </a:p>
          <a:p>
            <a:pPr>
              <a:defRPr/>
            </a:pPr>
            <a:r>
              <a:rPr lang="en-US" sz="2400" dirty="0" smtClean="0">
                <a:solidFill>
                  <a:schemeClr val="bg1"/>
                </a:solidFill>
                <a:latin typeface="Times New Roman" pitchFamily="18" charset="0"/>
                <a:cs typeface="Times New Roman" pitchFamily="18" charset="0"/>
              </a:rPr>
              <a:t>These are all very common and important verbs, however, and recognizing these unusual principal parts is essential to reading Greek. </a:t>
            </a:r>
            <a:endParaRPr lang="en-US" sz="2400" dirty="0">
              <a:solidFill>
                <a:schemeClr val="bg1"/>
              </a:solidFill>
              <a:latin typeface="Times New Roman" pitchFamily="18" charset="0"/>
              <a:cs typeface="Times New Roman" pitchFamily="18" charset="0"/>
            </a:endParaRPr>
          </a:p>
          <a:p>
            <a:pPr lvl="1">
              <a:defRPr/>
            </a:pPr>
            <a:endParaRPr lang="en-US" sz="2400" dirty="0" smtClean="0">
              <a:solidFill>
                <a:schemeClr val="bg1"/>
              </a:solidFill>
              <a:latin typeface="Times New Roman" pitchFamily="18" charset="0"/>
              <a:cs typeface="Times New Roman" pitchFamily="18" charset="0"/>
            </a:endParaRPr>
          </a:p>
          <a:p>
            <a:pPr>
              <a:buNone/>
              <a:defRPr/>
            </a:pPr>
            <a:endParaRPr lang="en-US" sz="2800" dirty="0" smtClean="0">
              <a:solidFill>
                <a:schemeClr val="bg1"/>
              </a:solidFill>
              <a:latin typeface="Times New Roman" pitchFamily="18" charset="0"/>
              <a:cs typeface="Times New Roman" pitchFamily="18" charset="0"/>
            </a:endParaRPr>
          </a:p>
          <a:p>
            <a:pPr>
              <a:defRPr/>
            </a:pPr>
            <a:endParaRPr lang="en-US" sz="2800" dirty="0" smtClean="0">
              <a:solidFill>
                <a:schemeClr val="bg1"/>
              </a:solidFill>
              <a:latin typeface="Times New Roman" pitchFamily="18" charset="0"/>
              <a:cs typeface="Times New Roman" pitchFamily="18" charset="0"/>
            </a:endParaRPr>
          </a:p>
          <a:p>
            <a:pPr lvl="1" fontAlgn="auto">
              <a:spcAft>
                <a:spcPts val="0"/>
              </a:spcAft>
              <a:buFont typeface="Arial" pitchFamily="34" charset="0"/>
              <a:buChar char="–"/>
              <a:defRPr/>
            </a:pP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691466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smtClean="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51816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Unorthodox Futures </a:t>
            </a:r>
            <a:r>
              <a:rPr lang="en-US" sz="2800" b="1" dirty="0" smtClean="0">
                <a:solidFill>
                  <a:srgbClr val="FFFF00"/>
                </a:solidFill>
                <a:latin typeface="Times New Roman" pitchFamily="18" charset="0"/>
                <a:cs typeface="Times New Roman" pitchFamily="18" charset="0"/>
              </a:rPr>
              <a:t>Vocabulary: Classical</a:t>
            </a:r>
            <a:endParaRPr lang="en-US" sz="28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ἔρχομαι</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ἐλεύσομαι </a:t>
            </a:r>
            <a:r>
              <a:rPr lang="en-US" sz="2400" dirty="0" smtClean="0">
                <a:solidFill>
                  <a:schemeClr val="bg1"/>
                </a:solidFill>
                <a:latin typeface="Times New Roman" pitchFamily="18" charset="0"/>
                <a:cs typeface="Times New Roman" pitchFamily="18" charset="0"/>
                <a:sym typeface="Wingdings" pitchFamily="2" charset="2"/>
              </a:rPr>
              <a:t>come</a:t>
            </a:r>
            <a:r>
              <a:rPr lang="en-US" sz="2400" dirty="0">
                <a:solidFill>
                  <a:schemeClr val="bg1"/>
                </a:solidFill>
                <a:latin typeface="Times New Roman" pitchFamily="18" charset="0"/>
                <a:cs typeface="Times New Roman" pitchFamily="18" charset="0"/>
                <a:sym typeface="Wingdings" pitchFamily="2" charset="2"/>
              </a:rPr>
              <a:t>, go </a:t>
            </a:r>
            <a:r>
              <a:rPr lang="en-US" sz="2400" dirty="0">
                <a:solidFill>
                  <a:srgbClr val="FFFF00"/>
                </a:solidFill>
                <a:latin typeface="Palatino Linotype" pitchFamily="18" charset="0"/>
                <a:cs typeface="Times New Roman" pitchFamily="18" charset="0"/>
                <a:sym typeface="Wingdings" pitchFamily="2" charset="2"/>
              </a:rPr>
              <a:t> </a:t>
            </a:r>
          </a:p>
          <a:p>
            <a:pPr>
              <a:defRPr/>
            </a:pPr>
            <a:r>
              <a:rPr lang="el-GR" sz="2400" dirty="0">
                <a:solidFill>
                  <a:srgbClr val="FFFF00"/>
                </a:solidFill>
                <a:latin typeface="Palatino Linotype" pitchFamily="18" charset="0"/>
                <a:cs typeface="Times New Roman" pitchFamily="18" charset="0"/>
                <a:sym typeface="Wingdings" pitchFamily="2" charset="2"/>
              </a:rPr>
              <a:t>ἔχω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ἕξω </a:t>
            </a:r>
            <a:r>
              <a:rPr lang="en-US" sz="2400" dirty="0">
                <a:solidFill>
                  <a:schemeClr val="bg1"/>
                </a:solidFill>
                <a:latin typeface="Times New Roman" pitchFamily="18" charset="0"/>
                <a:cs typeface="Times New Roman" pitchFamily="18" charset="0"/>
                <a:sym typeface="Wingdings" pitchFamily="2" charset="2"/>
              </a:rPr>
              <a:t>and</a:t>
            </a:r>
            <a:r>
              <a:rPr lang="en-US" sz="2400" dirty="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σχήσω </a:t>
            </a:r>
            <a:r>
              <a:rPr lang="en-US" sz="2400" dirty="0">
                <a:solidFill>
                  <a:schemeClr val="bg1"/>
                </a:solidFill>
                <a:latin typeface="Times New Roman" pitchFamily="18" charset="0"/>
                <a:cs typeface="Times New Roman" pitchFamily="18" charset="0"/>
                <a:sym typeface="Wingdings" pitchFamily="2" charset="2"/>
              </a:rPr>
              <a:t>have, hold, be</a:t>
            </a:r>
          </a:p>
          <a:p>
            <a:pPr marL="857250" lvl="2" indent="-457200">
              <a:defRPr/>
            </a:pPr>
            <a:r>
              <a:rPr lang="el-GR" sz="1900" dirty="0">
                <a:solidFill>
                  <a:srgbClr val="FFFF00"/>
                </a:solidFill>
                <a:latin typeface="Palatino Linotype" pitchFamily="18" charset="0"/>
                <a:cs typeface="Times New Roman" pitchFamily="18" charset="0"/>
                <a:sym typeface="Wingdings" pitchFamily="2" charset="2"/>
              </a:rPr>
              <a:t>παρέχω </a:t>
            </a:r>
            <a:r>
              <a:rPr lang="en-US" sz="1900" dirty="0">
                <a:solidFill>
                  <a:schemeClr val="bg1"/>
                </a:solidFill>
                <a:latin typeface="Times New Roman" pitchFamily="18" charset="0"/>
                <a:cs typeface="Times New Roman" pitchFamily="18" charset="0"/>
                <a:sym typeface="Wingdings" pitchFamily="2" charset="2"/>
              </a:rPr>
              <a:t>provide</a:t>
            </a:r>
            <a:endParaRPr lang="el-GR" sz="19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ὁράω</a:t>
            </a:r>
            <a:r>
              <a:rPr lang="el-GR"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sym typeface="Wingdings" pitchFamily="2" charset="2"/>
              </a:rPr>
              <a:t>ὄψομαι</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see</a:t>
            </a:r>
            <a:endParaRPr lang="en-US"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πάσχω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πείσομαι </a:t>
            </a:r>
            <a:r>
              <a:rPr lang="en-US" sz="2400" dirty="0" smtClean="0">
                <a:solidFill>
                  <a:schemeClr val="bg1"/>
                </a:solidFill>
                <a:latin typeface="Times New Roman" pitchFamily="18" charset="0"/>
                <a:cs typeface="Times New Roman" pitchFamily="18" charset="0"/>
                <a:sym typeface="Wingdings" pitchFamily="2" charset="2"/>
              </a:rPr>
              <a:t>suffer</a:t>
            </a:r>
            <a:r>
              <a:rPr lang="en-US" sz="2400" dirty="0">
                <a:solidFill>
                  <a:schemeClr val="bg1"/>
                </a:solidFill>
                <a:latin typeface="Times New Roman" pitchFamily="18" charset="0"/>
                <a:cs typeface="Times New Roman" pitchFamily="18" charset="0"/>
                <a:sym typeface="Wingdings" pitchFamily="2" charset="2"/>
              </a:rPr>
              <a:t>, experience </a:t>
            </a:r>
            <a:r>
              <a:rPr lang="el-GR" sz="2400" dirty="0">
                <a:solidFill>
                  <a:srgbClr val="FFFF00"/>
                </a:solidFill>
                <a:latin typeface="Palatino Linotype" pitchFamily="18" charset="0"/>
                <a:cs typeface="Times New Roman" pitchFamily="18" charset="0"/>
                <a:sym typeface="Wingdings" pitchFamily="2" charset="2"/>
              </a:rPr>
              <a:t> </a:t>
            </a:r>
          </a:p>
          <a:p>
            <a:pPr>
              <a:defRPr/>
            </a:pPr>
            <a:r>
              <a:rPr lang="el-GR" sz="2400" dirty="0">
                <a:solidFill>
                  <a:srgbClr val="FFFF00"/>
                </a:solidFill>
                <a:latin typeface="Palatino Linotype" pitchFamily="18" charset="0"/>
                <a:cs typeface="Times New Roman" pitchFamily="18" charset="0"/>
                <a:sym typeface="Wingdings" pitchFamily="2" charset="2"/>
              </a:rPr>
              <a:t>πίπτω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πεσοῦμαι </a:t>
            </a:r>
            <a:r>
              <a:rPr lang="en-US" sz="2400" dirty="0" smtClean="0">
                <a:solidFill>
                  <a:schemeClr val="bg1"/>
                </a:solidFill>
                <a:latin typeface="Times New Roman" pitchFamily="18" charset="0"/>
                <a:ea typeface="Tahoma" pitchFamily="34" charset="0"/>
                <a:cs typeface="Times New Roman" pitchFamily="18" charset="0"/>
                <a:sym typeface="Wingdings" pitchFamily="2" charset="2"/>
              </a:rPr>
              <a:t>fall </a:t>
            </a:r>
            <a:endParaRPr lang="en-US" sz="2400" dirty="0">
              <a:solidFill>
                <a:schemeClr val="bg1"/>
              </a:solidFill>
              <a:latin typeface="Times New Roman" pitchFamily="18" charset="0"/>
              <a:ea typeface="Tahoma" pitchFamily="34" charset="0"/>
              <a:cs typeface="Times New Roman" pitchFamily="18" charset="0"/>
              <a:sym typeface="Wingdings" pitchFamily="2" charset="2"/>
            </a:endParaRPr>
          </a:p>
        </p:txBody>
      </p:sp>
    </p:spTree>
    <p:extLst>
      <p:ext uri="{BB962C8B-B14F-4D97-AF65-F5344CB8AC3E}">
        <p14:creationId xmlns:p14="http://schemas.microsoft.com/office/powerpoint/2010/main" val="7726194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smtClean="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51816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Unorthodox Futures </a:t>
            </a:r>
            <a:r>
              <a:rPr lang="en-US" sz="2800" b="1" dirty="0" smtClean="0">
                <a:solidFill>
                  <a:srgbClr val="FFFF00"/>
                </a:solidFill>
                <a:latin typeface="Times New Roman" pitchFamily="18" charset="0"/>
                <a:cs typeface="Times New Roman" pitchFamily="18" charset="0"/>
              </a:rPr>
              <a:t>Vocabulary: Classical</a:t>
            </a:r>
            <a:endParaRPr lang="en-US" sz="28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πλέω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πλεύσομαι </a:t>
            </a:r>
            <a:r>
              <a:rPr lang="en-US" sz="2400" dirty="0">
                <a:solidFill>
                  <a:schemeClr val="bg1"/>
                </a:solidFill>
                <a:latin typeface="Times New Roman" pitchFamily="18" charset="0"/>
                <a:cs typeface="Times New Roman" pitchFamily="18" charset="0"/>
              </a:rPr>
              <a:t>and</a:t>
            </a:r>
            <a:r>
              <a:rPr lang="en-US"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πλευσοῦμαι</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sail </a:t>
            </a:r>
            <a:endParaRPr lang="el-GR" sz="2400" dirty="0">
              <a:solidFill>
                <a:srgbClr val="FFFF00"/>
              </a:solidFill>
              <a:latin typeface="Palatino Linotype"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sym typeface="Wingdings" pitchFamily="2" charset="2"/>
              </a:rPr>
              <a:t>πυνθάνομαι</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πεύσομαι </a:t>
            </a:r>
            <a:r>
              <a:rPr lang="en-US" sz="2400" dirty="0" smtClean="0">
                <a:solidFill>
                  <a:schemeClr val="bg1"/>
                </a:solidFill>
                <a:latin typeface="Times New Roman" pitchFamily="18" charset="0"/>
                <a:cs typeface="Times New Roman" pitchFamily="18" charset="0"/>
                <a:sym typeface="Wingdings" pitchFamily="2" charset="2"/>
              </a:rPr>
              <a:t>learn</a:t>
            </a:r>
            <a:r>
              <a:rPr lang="en-US" sz="2400" dirty="0">
                <a:solidFill>
                  <a:schemeClr val="bg1"/>
                </a:solidFill>
                <a:latin typeface="Times New Roman" pitchFamily="18" charset="0"/>
                <a:cs typeface="Times New Roman" pitchFamily="18" charset="0"/>
                <a:sym typeface="Wingdings" pitchFamily="2" charset="2"/>
              </a:rPr>
              <a:t>, hear, inquire</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smtClean="0">
                <a:solidFill>
                  <a:srgbClr val="FFFF00"/>
                </a:solidFill>
                <a:latin typeface="Palatino Linotype" pitchFamily="18" charset="0"/>
                <a:cs typeface="Times New Roman" pitchFamily="18" charset="0"/>
                <a:sym typeface="Wingdings" pitchFamily="2" charset="2"/>
              </a:rPr>
              <a:t>τίκτω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τέξομαι</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give </a:t>
            </a:r>
            <a:r>
              <a:rPr lang="en-US" sz="2400" dirty="0">
                <a:solidFill>
                  <a:schemeClr val="bg1"/>
                </a:solidFill>
                <a:latin typeface="Times New Roman" pitchFamily="18" charset="0"/>
                <a:cs typeface="Times New Roman" pitchFamily="18" charset="0"/>
                <a:sym typeface="Wingdings" pitchFamily="2" charset="2"/>
              </a:rPr>
              <a:t>birth </a:t>
            </a:r>
          </a:p>
          <a:p>
            <a:pPr>
              <a:defRPr/>
            </a:pPr>
            <a:r>
              <a:rPr lang="el-GR" sz="2400" dirty="0" smtClean="0">
                <a:solidFill>
                  <a:srgbClr val="FFFF00"/>
                </a:solidFill>
                <a:latin typeface="Palatino Linotype" pitchFamily="18" charset="0"/>
                <a:cs typeface="Times New Roman" pitchFamily="18" charset="0"/>
                <a:sym typeface="Wingdings" pitchFamily="2" charset="2"/>
              </a:rPr>
              <a:t>τυγχάνω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τεύξομαι</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happen, meet </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a:solidFill>
                  <a:srgbClr val="FFFF00"/>
                </a:solidFill>
                <a:latin typeface="Palatino Linotype" pitchFamily="18" charset="0"/>
                <a:cs typeface="Times New Roman" pitchFamily="18" charset="0"/>
                <a:sym typeface="Wingdings" pitchFamily="2" charset="2"/>
              </a:rPr>
              <a:t>φέρω</a:t>
            </a:r>
            <a:r>
              <a:rPr lang="el-GR"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sym typeface="Wingdings" pitchFamily="2" charset="2"/>
              </a:rPr>
              <a:t>οἴσω</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carry</a:t>
            </a:r>
            <a:r>
              <a:rPr lang="en-US" sz="2400" dirty="0">
                <a:solidFill>
                  <a:schemeClr val="bg1"/>
                </a:solidFill>
                <a:latin typeface="Times New Roman" pitchFamily="18" charset="0"/>
                <a:cs typeface="Times New Roman" pitchFamily="18" charset="0"/>
                <a:sym typeface="Wingdings" pitchFamily="2" charset="2"/>
              </a:rPr>
              <a:t>, bring</a:t>
            </a:r>
          </a:p>
          <a:p>
            <a:pPr lvl="1">
              <a:defRPr/>
            </a:pPr>
            <a:r>
              <a:rPr lang="el-GR" sz="2000" dirty="0" smtClean="0">
                <a:solidFill>
                  <a:srgbClr val="FFFF00"/>
                </a:solidFill>
                <a:latin typeface="Palatino Linotype" pitchFamily="18" charset="0"/>
                <a:cs typeface="Times New Roman" pitchFamily="18" charset="0"/>
                <a:sym typeface="Wingdings" pitchFamily="2" charset="2"/>
              </a:rPr>
              <a:t>διαφέρω</a:t>
            </a:r>
            <a:r>
              <a:rPr lang="en-US" sz="2000" dirty="0" smtClean="0">
                <a:solidFill>
                  <a:srgbClr val="FFFF00"/>
                </a:solidFill>
                <a:latin typeface="Palatino Linotype" pitchFamily="18" charset="0"/>
                <a:cs typeface="Times New Roman" pitchFamily="18" charset="0"/>
                <a:sym typeface="Wingdings" pitchFamily="2" charset="2"/>
              </a:rPr>
              <a:t> </a:t>
            </a:r>
            <a:r>
              <a:rPr lang="en-US" sz="2000" dirty="0">
                <a:solidFill>
                  <a:schemeClr val="bg1"/>
                </a:solidFill>
                <a:latin typeface="Times New Roman" pitchFamily="18" charset="0"/>
                <a:cs typeface="Times New Roman" pitchFamily="18" charset="0"/>
                <a:sym typeface="Wingdings" pitchFamily="2" charset="2"/>
              </a:rPr>
              <a:t>spread, differ</a:t>
            </a:r>
          </a:p>
          <a:p>
            <a:pPr lvl="1">
              <a:defRPr/>
            </a:pPr>
            <a:r>
              <a:rPr lang="el-GR" sz="2000" dirty="0">
                <a:solidFill>
                  <a:srgbClr val="FFFF00"/>
                </a:solidFill>
                <a:latin typeface="Palatino Linotype" pitchFamily="18" charset="0"/>
                <a:cs typeface="Times New Roman" pitchFamily="18" charset="0"/>
                <a:sym typeface="Wingdings" pitchFamily="2" charset="2"/>
              </a:rPr>
              <a:t>συμφέρω </a:t>
            </a:r>
            <a:r>
              <a:rPr lang="en-US" sz="2000" dirty="0">
                <a:solidFill>
                  <a:schemeClr val="bg1"/>
                </a:solidFill>
                <a:latin typeface="Times New Roman" pitchFamily="18" charset="0"/>
                <a:cs typeface="Times New Roman" pitchFamily="18" charset="0"/>
                <a:sym typeface="Wingdings" pitchFamily="2" charset="2"/>
              </a:rPr>
              <a:t>benefit, </a:t>
            </a:r>
            <a:r>
              <a:rPr lang="en-US" sz="2000" dirty="0" smtClean="0">
                <a:solidFill>
                  <a:schemeClr val="bg1"/>
                </a:solidFill>
                <a:latin typeface="Times New Roman" pitchFamily="18" charset="0"/>
                <a:cs typeface="Times New Roman" pitchFamily="18" charset="0"/>
                <a:sym typeface="Wingdings" pitchFamily="2" charset="2"/>
              </a:rPr>
              <a:t>profit</a:t>
            </a:r>
            <a:endParaRPr lang="el-GR" sz="2000" dirty="0">
              <a:solidFill>
                <a:schemeClr val="bg1"/>
              </a:solidFill>
              <a:latin typeface="Times New Roman" pitchFamily="18" charset="0"/>
              <a:cs typeface="Times New Roman" pitchFamily="18" charset="0"/>
              <a:sym typeface="Wingdings" pitchFamily="2" charset="2"/>
            </a:endParaRPr>
          </a:p>
        </p:txBody>
      </p:sp>
    </p:spTree>
    <p:extLst>
      <p:ext uri="{BB962C8B-B14F-4D97-AF65-F5344CB8AC3E}">
        <p14:creationId xmlns:p14="http://schemas.microsoft.com/office/powerpoint/2010/main" val="9537926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smtClean="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686800" cy="48768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Unorthodox Futures Vocabulary</a:t>
            </a:r>
            <a:r>
              <a:rPr lang="en-US" sz="2800" b="1" dirty="0" smtClean="0">
                <a:solidFill>
                  <a:srgbClr val="FFFF00"/>
                </a:solidFill>
                <a:latin typeface="Times New Roman" pitchFamily="18" charset="0"/>
                <a:cs typeface="Times New Roman" pitchFamily="18" charset="0"/>
              </a:rPr>
              <a:t>: NT (New Testament) </a:t>
            </a:r>
            <a:endParaRPr lang="en-US" sz="28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ἔρχομαι</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ἐλεύσομαι </a:t>
            </a:r>
            <a:r>
              <a:rPr lang="en-US" sz="2400" dirty="0">
                <a:solidFill>
                  <a:schemeClr val="bg1"/>
                </a:solidFill>
                <a:latin typeface="Times New Roman" pitchFamily="18" charset="0"/>
                <a:cs typeface="Times New Roman" pitchFamily="18" charset="0"/>
                <a:sym typeface="Wingdings" pitchFamily="2" charset="2"/>
              </a:rPr>
              <a:t>come, go </a:t>
            </a:r>
            <a:r>
              <a:rPr lang="en-US" sz="2400" dirty="0">
                <a:solidFill>
                  <a:srgbClr val="FFFF00"/>
                </a:solidFill>
                <a:latin typeface="Palatino Linotype" pitchFamily="18" charset="0"/>
                <a:cs typeface="Times New Roman" pitchFamily="18" charset="0"/>
                <a:sym typeface="Wingdings" pitchFamily="2" charset="2"/>
              </a:rPr>
              <a:t> </a:t>
            </a:r>
          </a:p>
          <a:p>
            <a:pPr lvl="1">
              <a:defRPr/>
            </a:pPr>
            <a:r>
              <a:rPr lang="el-GR" sz="2000" dirty="0" smtClean="0">
                <a:solidFill>
                  <a:srgbClr val="FFFF00"/>
                </a:solidFill>
                <a:latin typeface="Palatino Linotype" pitchFamily="18" charset="0"/>
                <a:cs typeface="Times New Roman" pitchFamily="18" charset="0"/>
              </a:rPr>
              <a:t>διέρχομαι </a:t>
            </a:r>
            <a:r>
              <a:rPr lang="en-US" sz="2000" dirty="0">
                <a:solidFill>
                  <a:schemeClr val="bg1"/>
                </a:solidFill>
                <a:latin typeface="Times New Roman" pitchFamily="18" charset="0"/>
                <a:cs typeface="Times New Roman" pitchFamily="18" charset="0"/>
              </a:rPr>
              <a:t>come, go through</a:t>
            </a:r>
          </a:p>
          <a:p>
            <a:pPr lvl="1">
              <a:defRPr/>
            </a:pPr>
            <a:r>
              <a:rPr lang="el-GR" sz="2000" dirty="0">
                <a:solidFill>
                  <a:srgbClr val="FFFF00"/>
                </a:solidFill>
                <a:latin typeface="Palatino Linotype" pitchFamily="18" charset="0"/>
                <a:cs typeface="Times New Roman" pitchFamily="18" charset="0"/>
              </a:rPr>
              <a:t>εἰσέρχομαι </a:t>
            </a:r>
            <a:r>
              <a:rPr lang="en-US" sz="2000" dirty="0">
                <a:solidFill>
                  <a:schemeClr val="bg1"/>
                </a:solidFill>
                <a:latin typeface="Times New Roman" pitchFamily="18" charset="0"/>
                <a:cs typeface="Times New Roman" pitchFamily="18" charset="0"/>
              </a:rPr>
              <a:t>come, go into</a:t>
            </a:r>
          </a:p>
          <a:p>
            <a:pPr lvl="1">
              <a:defRPr/>
            </a:pPr>
            <a:r>
              <a:rPr lang="el-GR" sz="2000" dirty="0">
                <a:solidFill>
                  <a:srgbClr val="FFFF00"/>
                </a:solidFill>
                <a:latin typeface="Palatino Linotype" pitchFamily="18" charset="0"/>
                <a:cs typeface="Times New Roman" pitchFamily="18" charset="0"/>
              </a:rPr>
              <a:t>ἐξέρχομαι </a:t>
            </a:r>
            <a:r>
              <a:rPr lang="en-US" sz="2000" dirty="0">
                <a:solidFill>
                  <a:schemeClr val="bg1"/>
                </a:solidFill>
                <a:latin typeface="Times New Roman" pitchFamily="18" charset="0"/>
                <a:cs typeface="Times New Roman" pitchFamily="18" charset="0"/>
              </a:rPr>
              <a:t>come, go out of </a:t>
            </a:r>
          </a:p>
          <a:p>
            <a:pPr lvl="1">
              <a:defRPr/>
            </a:pPr>
            <a:r>
              <a:rPr lang="el-GR" sz="2000" dirty="0">
                <a:solidFill>
                  <a:srgbClr val="FFFF00"/>
                </a:solidFill>
                <a:latin typeface="Palatino Linotype" pitchFamily="18" charset="0"/>
                <a:cs typeface="Times New Roman" pitchFamily="18" charset="0"/>
              </a:rPr>
              <a:t>προσέρχομαι </a:t>
            </a:r>
            <a:r>
              <a:rPr lang="en-US" sz="2000" dirty="0">
                <a:solidFill>
                  <a:schemeClr val="bg1"/>
                </a:solidFill>
                <a:latin typeface="Times New Roman" pitchFamily="18" charset="0"/>
                <a:cs typeface="Times New Roman" pitchFamily="18" charset="0"/>
              </a:rPr>
              <a:t>come, go to</a:t>
            </a:r>
          </a:p>
          <a:p>
            <a:pPr>
              <a:defRPr/>
            </a:pPr>
            <a:r>
              <a:rPr lang="el-GR" sz="2400" dirty="0" smtClean="0">
                <a:solidFill>
                  <a:srgbClr val="FFFF00"/>
                </a:solidFill>
                <a:latin typeface="Palatino Linotype" pitchFamily="18" charset="0"/>
                <a:cs typeface="Times New Roman" pitchFamily="18" charset="0"/>
                <a:sym typeface="Wingdings" pitchFamily="2" charset="2"/>
              </a:rPr>
              <a:t>ἐσθίω</a:t>
            </a:r>
            <a:r>
              <a:rPr lang="en-US" sz="2400" dirty="0">
                <a:solidFill>
                  <a:schemeClr val="bg1"/>
                </a:solidFill>
                <a:latin typeface="Times New Roman" pitchFamily="18" charset="0"/>
                <a:cs typeface="Times New Roman" pitchFamily="18" charset="0"/>
              </a:rPr>
              <a:t>,</a:t>
            </a:r>
            <a:r>
              <a:rPr lang="en-US"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φάγομαι </a:t>
            </a:r>
            <a:r>
              <a:rPr lang="en-US" sz="2400" dirty="0" smtClean="0">
                <a:solidFill>
                  <a:schemeClr val="bg1"/>
                </a:solidFill>
                <a:latin typeface="Times New Roman" pitchFamily="18" charset="0"/>
                <a:cs typeface="Times New Roman" pitchFamily="18" charset="0"/>
                <a:sym typeface="Wingdings" pitchFamily="2" charset="2"/>
              </a:rPr>
              <a:t>eat</a:t>
            </a:r>
            <a:r>
              <a:rPr lang="el-GR" sz="2400" dirty="0" smtClean="0">
                <a:solidFill>
                  <a:schemeClr val="bg1"/>
                </a:solidFill>
                <a:latin typeface="Times New Roman" pitchFamily="18" charset="0"/>
                <a:cs typeface="Times New Roman" pitchFamily="18" charset="0"/>
                <a:sym typeface="Wingdings" pitchFamily="2" charset="2"/>
              </a:rPr>
              <a:t> </a:t>
            </a:r>
            <a:endParaRPr lang="el-GR" sz="2400" dirty="0">
              <a:solidFill>
                <a:schemeClr val="bg1"/>
              </a:solidFill>
              <a:latin typeface="Times New Roman" pitchFamily="18" charset="0"/>
              <a:cs typeface="Times New Roman" pitchFamily="18" charset="0"/>
              <a:sym typeface="Wingdings" pitchFamily="2" charset="2"/>
            </a:endParaRPr>
          </a:p>
          <a:p>
            <a:pPr>
              <a:defRPr/>
            </a:pPr>
            <a:r>
              <a:rPr lang="el-GR" sz="2400" dirty="0">
                <a:solidFill>
                  <a:srgbClr val="FFFF00"/>
                </a:solidFill>
                <a:latin typeface="Palatino Linotype" pitchFamily="18" charset="0"/>
                <a:cs typeface="Times New Roman" pitchFamily="18" charset="0"/>
                <a:sym typeface="Wingdings" pitchFamily="2" charset="2"/>
              </a:rPr>
              <a:t>ἔχω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ἕξω </a:t>
            </a:r>
            <a:r>
              <a:rPr lang="en-US" sz="2400" dirty="0">
                <a:solidFill>
                  <a:schemeClr val="bg1"/>
                </a:solidFill>
                <a:latin typeface="Times New Roman" pitchFamily="18" charset="0"/>
                <a:cs typeface="Times New Roman" pitchFamily="18" charset="0"/>
                <a:sym typeface="Wingdings" pitchFamily="2" charset="2"/>
              </a:rPr>
              <a:t>and</a:t>
            </a:r>
            <a:r>
              <a:rPr lang="en-US" sz="2400" dirty="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σχήσω </a:t>
            </a:r>
            <a:r>
              <a:rPr lang="en-US" sz="2400" dirty="0">
                <a:solidFill>
                  <a:schemeClr val="bg1"/>
                </a:solidFill>
                <a:latin typeface="Times New Roman" pitchFamily="18" charset="0"/>
                <a:cs typeface="Times New Roman" pitchFamily="18" charset="0"/>
                <a:sym typeface="Wingdings" pitchFamily="2" charset="2"/>
              </a:rPr>
              <a:t>have, hold, be</a:t>
            </a:r>
          </a:p>
          <a:p>
            <a:pPr marL="0" indent="0">
              <a:buNone/>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538502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smtClean="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686800" cy="48768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Unorthodox Futures Vocabulary</a:t>
            </a:r>
            <a:r>
              <a:rPr lang="en-US" sz="2800" b="1" dirty="0" smtClean="0">
                <a:solidFill>
                  <a:srgbClr val="FFFF00"/>
                </a:solidFill>
                <a:latin typeface="Times New Roman" pitchFamily="18" charset="0"/>
                <a:cs typeface="Times New Roman" pitchFamily="18" charset="0"/>
              </a:rPr>
              <a:t>: NT (New Testament) </a:t>
            </a:r>
            <a:endParaRPr lang="en-US" sz="28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sym typeface="Wingdings" pitchFamily="2" charset="2"/>
              </a:rPr>
              <a:t>ὁράω</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sym typeface="Wingdings" pitchFamily="2" charset="2"/>
              </a:rPr>
              <a:t>ὄψομαι</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sym typeface="Wingdings" pitchFamily="2" charset="2"/>
              </a:rPr>
              <a:t>see</a:t>
            </a:r>
          </a:p>
          <a:p>
            <a:pPr>
              <a:defRPr/>
            </a:pPr>
            <a:r>
              <a:rPr lang="el-GR" sz="2400" dirty="0">
                <a:solidFill>
                  <a:srgbClr val="FFFF00"/>
                </a:solidFill>
                <a:latin typeface="Palatino Linotype" pitchFamily="18" charset="0"/>
                <a:cs typeface="Times New Roman" pitchFamily="18" charset="0"/>
                <a:sym typeface="Wingdings" pitchFamily="2" charset="2"/>
              </a:rPr>
              <a:t>πάσχω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πείσομαι </a:t>
            </a:r>
            <a:r>
              <a:rPr lang="en-US" sz="2400" dirty="0">
                <a:solidFill>
                  <a:schemeClr val="bg1"/>
                </a:solidFill>
                <a:latin typeface="Times New Roman" pitchFamily="18" charset="0"/>
                <a:cs typeface="Times New Roman" pitchFamily="18" charset="0"/>
                <a:sym typeface="Wingdings" pitchFamily="2" charset="2"/>
              </a:rPr>
              <a:t>suffer, experience </a:t>
            </a:r>
            <a:r>
              <a:rPr lang="el-GR" sz="2400" dirty="0">
                <a:solidFill>
                  <a:srgbClr val="FFFF00"/>
                </a:solidFill>
                <a:latin typeface="Palatino Linotype" pitchFamily="18" charset="0"/>
                <a:cs typeface="Times New Roman" pitchFamily="18" charset="0"/>
                <a:sym typeface="Wingdings" pitchFamily="2" charset="2"/>
              </a:rPr>
              <a:t> </a:t>
            </a:r>
          </a:p>
          <a:p>
            <a:pPr>
              <a:defRPr/>
            </a:pPr>
            <a:r>
              <a:rPr lang="el-GR" sz="2400" dirty="0">
                <a:solidFill>
                  <a:srgbClr val="FFFF00"/>
                </a:solidFill>
                <a:latin typeface="Palatino Linotype" pitchFamily="18" charset="0"/>
                <a:cs typeface="Times New Roman" pitchFamily="18" charset="0"/>
                <a:sym typeface="Wingdings" pitchFamily="2" charset="2"/>
              </a:rPr>
              <a:t>πίπτω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πεσοῦμαι </a:t>
            </a:r>
            <a:r>
              <a:rPr lang="en-US" sz="2400" dirty="0">
                <a:solidFill>
                  <a:schemeClr val="bg1"/>
                </a:solidFill>
                <a:latin typeface="Times New Roman" pitchFamily="18" charset="0"/>
                <a:ea typeface="Tahoma" pitchFamily="34" charset="0"/>
                <a:cs typeface="Times New Roman" pitchFamily="18" charset="0"/>
                <a:sym typeface="Wingdings" pitchFamily="2" charset="2"/>
              </a:rPr>
              <a:t>fall </a:t>
            </a:r>
          </a:p>
          <a:p>
            <a:pPr>
              <a:defRPr/>
            </a:pPr>
            <a:r>
              <a:rPr lang="el-GR" sz="2400" dirty="0">
                <a:solidFill>
                  <a:srgbClr val="FFFF00"/>
                </a:solidFill>
                <a:latin typeface="Palatino Linotype" pitchFamily="18" charset="0"/>
                <a:cs typeface="Times New Roman" pitchFamily="18" charset="0"/>
              </a:rPr>
              <a:t>πλέω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πλεύσομαι </a:t>
            </a:r>
            <a:r>
              <a:rPr lang="en-US" sz="2400" dirty="0">
                <a:solidFill>
                  <a:schemeClr val="bg1"/>
                </a:solidFill>
                <a:latin typeface="Times New Roman" pitchFamily="18" charset="0"/>
                <a:cs typeface="Times New Roman" pitchFamily="18" charset="0"/>
              </a:rPr>
              <a:t>and</a:t>
            </a:r>
            <a:r>
              <a:rPr lang="en-US" sz="2400" dirty="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πλευσοῦμαι</a:t>
            </a:r>
            <a:r>
              <a:rPr lang="en-US" sz="2400" dirty="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sail </a:t>
            </a:r>
            <a:endParaRPr lang="el-GR" sz="2400" dirty="0">
              <a:solidFill>
                <a:srgbClr val="FFFF00"/>
              </a:solidFill>
              <a:latin typeface="Palatino Linotype"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φέρω</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sym typeface="Wingdings" pitchFamily="2" charset="2"/>
              </a:rPr>
              <a:t>οἴσω</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sym typeface="Wingdings" pitchFamily="2" charset="2"/>
              </a:rPr>
              <a:t>carry, bring</a:t>
            </a:r>
          </a:p>
          <a:p>
            <a:pPr marL="857250" lvl="2" indent="-457200">
              <a:defRPr/>
            </a:pPr>
            <a:r>
              <a:rPr lang="el-GR" sz="2000" dirty="0" smtClean="0">
                <a:solidFill>
                  <a:srgbClr val="FFFF00"/>
                </a:solidFill>
                <a:latin typeface="Palatino Linotype" pitchFamily="18" charset="0"/>
                <a:cs typeface="Times New Roman" pitchFamily="18" charset="0"/>
                <a:sym typeface="Wingdings" pitchFamily="2" charset="2"/>
              </a:rPr>
              <a:t>προσφέρω </a:t>
            </a:r>
            <a:r>
              <a:rPr lang="en-US" sz="2000" dirty="0">
                <a:solidFill>
                  <a:schemeClr val="bg1"/>
                </a:solidFill>
                <a:latin typeface="Times New Roman" pitchFamily="18" charset="0"/>
                <a:cs typeface="Times New Roman" pitchFamily="18" charset="0"/>
                <a:sym typeface="Wingdings" pitchFamily="2" charset="2"/>
              </a:rPr>
              <a:t>offer, present</a:t>
            </a:r>
            <a:endParaRPr lang="el-GR" sz="2000" dirty="0">
              <a:solidFill>
                <a:srgbClr val="FFFF00"/>
              </a:solidFill>
              <a:latin typeface="Palatino Linotype" pitchFamily="18" charset="0"/>
              <a:cs typeface="Times New Roman" pitchFamily="18" charset="0"/>
              <a:sym typeface="Wingdings" pitchFamily="2" charset="2"/>
            </a:endParaRPr>
          </a:p>
          <a:p>
            <a:pPr>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85679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smtClean="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Unorthodox Futures Vocabulary</a:t>
            </a:r>
            <a:r>
              <a:rPr lang="en-US" sz="2800" b="1" dirty="0" smtClean="0">
                <a:solidFill>
                  <a:srgbClr val="FFFF00"/>
                </a:solidFill>
                <a:latin typeface="Times New Roman" pitchFamily="18" charset="0"/>
                <a:cs typeface="Times New Roman" pitchFamily="18" charset="0"/>
              </a:rPr>
              <a:t>: Core</a:t>
            </a:r>
            <a:endParaRPr lang="en-US" sz="2800" dirty="0" smtClean="0">
              <a:solidFill>
                <a:schemeClr val="bg1"/>
              </a:solidFill>
              <a:latin typeface="Times New Roman"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ἔρχομαι</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ἐλεύσομαι </a:t>
            </a:r>
            <a:r>
              <a:rPr lang="en-US" sz="2400" dirty="0">
                <a:solidFill>
                  <a:schemeClr val="bg1"/>
                </a:solidFill>
                <a:latin typeface="Times New Roman" pitchFamily="18" charset="0"/>
                <a:cs typeface="Times New Roman" pitchFamily="18" charset="0"/>
                <a:sym typeface="Wingdings" pitchFamily="2" charset="2"/>
              </a:rPr>
              <a:t>come, go </a:t>
            </a:r>
            <a:r>
              <a:rPr lang="en-US" sz="2400" dirty="0">
                <a:solidFill>
                  <a:srgbClr val="FFFF00"/>
                </a:solidFill>
                <a:latin typeface="Palatino Linotype" pitchFamily="18" charset="0"/>
                <a:cs typeface="Times New Roman" pitchFamily="18" charset="0"/>
                <a:sym typeface="Wingdings" pitchFamily="2" charset="2"/>
              </a:rPr>
              <a:t> </a:t>
            </a:r>
          </a:p>
          <a:p>
            <a:pPr>
              <a:defRPr/>
            </a:pPr>
            <a:r>
              <a:rPr lang="el-GR" sz="2400" dirty="0" smtClean="0">
                <a:solidFill>
                  <a:srgbClr val="FFFF00"/>
                </a:solidFill>
                <a:latin typeface="Palatino Linotype" pitchFamily="18" charset="0"/>
                <a:cs typeface="Times New Roman" pitchFamily="18" charset="0"/>
                <a:sym typeface="Wingdings" pitchFamily="2" charset="2"/>
              </a:rPr>
              <a:t>ἔχω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ἕξω </a:t>
            </a:r>
            <a:r>
              <a:rPr lang="en-US" sz="2400" dirty="0">
                <a:solidFill>
                  <a:schemeClr val="bg1"/>
                </a:solidFill>
                <a:latin typeface="Times New Roman" pitchFamily="18" charset="0"/>
                <a:cs typeface="Times New Roman" pitchFamily="18" charset="0"/>
                <a:sym typeface="Wingdings" pitchFamily="2" charset="2"/>
              </a:rPr>
              <a:t>and</a:t>
            </a:r>
            <a:r>
              <a:rPr lang="en-US" sz="2400" dirty="0">
                <a:solidFill>
                  <a:srgbClr val="FFFF00"/>
                </a:solidFill>
                <a:latin typeface="Palatino Linotype"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sym typeface="Wingdings" pitchFamily="2" charset="2"/>
              </a:rPr>
              <a:t>σχήσω </a:t>
            </a:r>
            <a:r>
              <a:rPr lang="en-US" sz="2400" dirty="0">
                <a:solidFill>
                  <a:schemeClr val="bg1"/>
                </a:solidFill>
                <a:latin typeface="Times New Roman" pitchFamily="18" charset="0"/>
                <a:cs typeface="Times New Roman" pitchFamily="18" charset="0"/>
                <a:sym typeface="Wingdings" pitchFamily="2" charset="2"/>
              </a:rPr>
              <a:t>have, hold, be</a:t>
            </a:r>
          </a:p>
          <a:p>
            <a:pPr marL="857250" lvl="2" indent="-457200">
              <a:defRPr/>
            </a:pPr>
            <a:r>
              <a:rPr lang="el-GR" sz="1900" dirty="0">
                <a:solidFill>
                  <a:srgbClr val="FFFF00"/>
                </a:solidFill>
                <a:latin typeface="Palatino Linotype" pitchFamily="18" charset="0"/>
                <a:cs typeface="Times New Roman" pitchFamily="18" charset="0"/>
                <a:sym typeface="Wingdings" pitchFamily="2" charset="2"/>
              </a:rPr>
              <a:t>παρέχω </a:t>
            </a:r>
            <a:r>
              <a:rPr lang="en-US" sz="1900" dirty="0">
                <a:solidFill>
                  <a:schemeClr val="bg1"/>
                </a:solidFill>
                <a:latin typeface="Times New Roman" pitchFamily="18" charset="0"/>
                <a:cs typeface="Times New Roman" pitchFamily="18" charset="0"/>
                <a:sym typeface="Wingdings" pitchFamily="2" charset="2"/>
              </a:rPr>
              <a:t>provide</a:t>
            </a:r>
            <a:endParaRPr lang="el-GR" sz="1900" dirty="0">
              <a:solidFill>
                <a:srgbClr val="FFFF00"/>
              </a:solidFill>
              <a:latin typeface="Palatino Linotype" pitchFamily="18" charset="0"/>
              <a:cs typeface="Times New Roman" pitchFamily="18" charset="0"/>
              <a:sym typeface="Wingdings" pitchFamily="2" charset="2"/>
            </a:endParaRPr>
          </a:p>
          <a:p>
            <a:pPr>
              <a:defRPr/>
            </a:pPr>
            <a:r>
              <a:rPr lang="el-GR" sz="2400" dirty="0">
                <a:solidFill>
                  <a:srgbClr val="FFFF00"/>
                </a:solidFill>
                <a:latin typeface="Palatino Linotype" pitchFamily="18" charset="0"/>
                <a:cs typeface="Times New Roman" pitchFamily="18" charset="0"/>
                <a:sym typeface="Wingdings" pitchFamily="2" charset="2"/>
              </a:rPr>
              <a:t>ὁράω</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sym typeface="Wingdings" pitchFamily="2" charset="2"/>
              </a:rPr>
              <a:t>ὄψομαι</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sym typeface="Wingdings" pitchFamily="2" charset="2"/>
              </a:rPr>
              <a:t>see</a:t>
            </a:r>
          </a:p>
          <a:p>
            <a:pPr>
              <a:defRPr/>
            </a:pPr>
            <a:r>
              <a:rPr lang="el-GR" sz="2400" dirty="0">
                <a:solidFill>
                  <a:srgbClr val="FFFF00"/>
                </a:solidFill>
                <a:latin typeface="Palatino Linotype" pitchFamily="18" charset="0"/>
                <a:cs typeface="Times New Roman" pitchFamily="18" charset="0"/>
                <a:sym typeface="Wingdings" pitchFamily="2" charset="2"/>
              </a:rPr>
              <a:t>πάσχω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πείσομαι </a:t>
            </a:r>
            <a:r>
              <a:rPr lang="en-US" sz="2400" dirty="0">
                <a:solidFill>
                  <a:schemeClr val="bg1"/>
                </a:solidFill>
                <a:latin typeface="Times New Roman" pitchFamily="18" charset="0"/>
                <a:cs typeface="Times New Roman" pitchFamily="18" charset="0"/>
                <a:sym typeface="Wingdings" pitchFamily="2" charset="2"/>
              </a:rPr>
              <a:t>suffer, experience </a:t>
            </a:r>
            <a:r>
              <a:rPr lang="el-GR" sz="2400" dirty="0">
                <a:solidFill>
                  <a:srgbClr val="FFFF00"/>
                </a:solidFill>
                <a:latin typeface="Palatino Linotype" pitchFamily="18" charset="0"/>
                <a:cs typeface="Times New Roman" pitchFamily="18" charset="0"/>
                <a:sym typeface="Wingdings" pitchFamily="2" charset="2"/>
              </a:rPr>
              <a:t> </a:t>
            </a:r>
          </a:p>
          <a:p>
            <a:pPr>
              <a:defRPr/>
            </a:pPr>
            <a:r>
              <a:rPr lang="el-GR" sz="2400" dirty="0">
                <a:solidFill>
                  <a:srgbClr val="FFFF00"/>
                </a:solidFill>
                <a:latin typeface="Palatino Linotype" pitchFamily="18" charset="0"/>
                <a:cs typeface="Times New Roman" pitchFamily="18" charset="0"/>
                <a:sym typeface="Wingdings" pitchFamily="2" charset="2"/>
              </a:rPr>
              <a:t>πίπτω</a:t>
            </a:r>
            <a:r>
              <a:rPr lang="el-GR"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πεσοῦμαι </a:t>
            </a:r>
            <a:r>
              <a:rPr lang="en-US" sz="2400" dirty="0">
                <a:solidFill>
                  <a:schemeClr val="bg1"/>
                </a:solidFill>
                <a:latin typeface="Times New Roman" pitchFamily="18" charset="0"/>
                <a:ea typeface="Tahoma" pitchFamily="34" charset="0"/>
                <a:cs typeface="Times New Roman" pitchFamily="18" charset="0"/>
                <a:sym typeface="Wingdings" pitchFamily="2" charset="2"/>
              </a:rPr>
              <a:t>fall </a:t>
            </a:r>
          </a:p>
          <a:p>
            <a:pPr>
              <a:defRPr/>
            </a:pPr>
            <a:r>
              <a:rPr lang="el-GR" sz="2400" dirty="0">
                <a:solidFill>
                  <a:srgbClr val="FFFF00"/>
                </a:solidFill>
                <a:latin typeface="Palatino Linotype" pitchFamily="18" charset="0"/>
                <a:cs typeface="Times New Roman" pitchFamily="18" charset="0"/>
              </a:rPr>
              <a:t>πλέω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πλεύσομαι </a:t>
            </a:r>
            <a:r>
              <a:rPr lang="en-US" sz="2400" dirty="0">
                <a:solidFill>
                  <a:schemeClr val="bg1"/>
                </a:solidFill>
                <a:latin typeface="Times New Roman" pitchFamily="18" charset="0"/>
                <a:cs typeface="Times New Roman" pitchFamily="18" charset="0"/>
              </a:rPr>
              <a:t>and</a:t>
            </a:r>
            <a:r>
              <a:rPr lang="en-US" sz="2400" dirty="0">
                <a:solidFill>
                  <a:srgbClr val="FFFF00"/>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πλευσοῦμαι</a:t>
            </a:r>
            <a:r>
              <a:rPr lang="en-US" sz="2400" dirty="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sail </a:t>
            </a:r>
            <a:endParaRPr lang="el-GR" sz="2400" dirty="0">
              <a:solidFill>
                <a:srgbClr val="FFFF00"/>
              </a:solidFill>
              <a:latin typeface="Palatino Linotype" pitchFamily="18" charset="0"/>
              <a:cs typeface="Times New Roman" pitchFamily="18" charset="0"/>
            </a:endParaRPr>
          </a:p>
          <a:p>
            <a:pPr>
              <a:defRPr/>
            </a:pPr>
            <a:r>
              <a:rPr lang="el-GR" sz="2400" dirty="0">
                <a:solidFill>
                  <a:srgbClr val="FFFF00"/>
                </a:solidFill>
                <a:latin typeface="Palatino Linotype" pitchFamily="18" charset="0"/>
                <a:cs typeface="Times New Roman" pitchFamily="18" charset="0"/>
                <a:sym typeface="Wingdings" pitchFamily="2" charset="2"/>
              </a:rPr>
              <a:t>φέρω</a:t>
            </a:r>
            <a:r>
              <a:rPr lang="el-GR" sz="2400" dirty="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sym typeface="Wingdings" pitchFamily="2" charset="2"/>
              </a:rPr>
              <a:t>οἴσω</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sym typeface="Wingdings" pitchFamily="2" charset="2"/>
              </a:rPr>
              <a:t>carry, bring</a:t>
            </a:r>
          </a:p>
        </p:txBody>
      </p:sp>
    </p:spTree>
    <p:extLst>
      <p:ext uri="{BB962C8B-B14F-4D97-AF65-F5344CB8AC3E}">
        <p14:creationId xmlns:p14="http://schemas.microsoft.com/office/powerpoint/2010/main" val="367201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buNone/>
              <a:defRPr/>
            </a:pPr>
            <a:r>
              <a:rPr lang="en-US" b="1" dirty="0" smtClean="0">
                <a:solidFill>
                  <a:srgbClr val="FFFF00"/>
                </a:solidFill>
                <a:latin typeface="Times New Roman" pitchFamily="18" charset="0"/>
                <a:cs typeface="Times New Roman" pitchFamily="18" charset="0"/>
              </a:rPr>
              <a:t>This class </a:t>
            </a:r>
            <a:endParaRPr lang="en-US" dirty="0" smtClean="0">
              <a:solidFill>
                <a:schemeClr val="bg1"/>
              </a:solidFill>
              <a:latin typeface="Times New Roman" pitchFamily="18" charset="0"/>
              <a:cs typeface="Times New Roman" pitchFamily="18" charset="0"/>
            </a:endParaRPr>
          </a:p>
          <a:p>
            <a:pPr>
              <a:buNone/>
              <a:defRPr/>
            </a:pPr>
            <a:r>
              <a:rPr lang="en-US" b="1" dirty="0">
                <a:solidFill>
                  <a:srgbClr val="FFFF00"/>
                </a:solidFill>
                <a:latin typeface="Times New Roman" pitchFamily="18" charset="0"/>
                <a:cs typeface="Times New Roman" pitchFamily="18" charset="0"/>
              </a:rPr>
              <a:t>AGE Unit </a:t>
            </a:r>
            <a:r>
              <a:rPr lang="en-US" b="1" dirty="0" smtClean="0">
                <a:solidFill>
                  <a:srgbClr val="FFFF00"/>
                </a:solidFill>
                <a:latin typeface="Times New Roman" pitchFamily="18" charset="0"/>
                <a:cs typeface="Times New Roman" pitchFamily="18" charset="0"/>
              </a:rPr>
              <a:t>9 part 2: </a:t>
            </a:r>
            <a:r>
              <a:rPr lang="en-US" b="1" dirty="0">
                <a:solidFill>
                  <a:srgbClr val="FFFF00"/>
                </a:solidFill>
                <a:latin typeface="Times New Roman" pitchFamily="18" charset="0"/>
                <a:cs typeface="Times New Roman" pitchFamily="18" charset="0"/>
              </a:rPr>
              <a:t>Unorthodox Futures</a:t>
            </a:r>
            <a:endParaRPr lang="en-US" dirty="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This unit adds the other principal voice in Greek, the </a:t>
            </a:r>
            <a:r>
              <a:rPr lang="en-US" sz="2400" b="1" dirty="0" smtClean="0">
                <a:solidFill>
                  <a:srgbClr val="FFFF00"/>
                </a:solidFill>
                <a:latin typeface="Times New Roman" pitchFamily="18" charset="0"/>
                <a:cs typeface="Times New Roman" pitchFamily="18" charset="0"/>
              </a:rPr>
              <a:t>middle</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This part covers a quirk in the future of some Greek verbs.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VOCABULARY</a:t>
            </a:r>
            <a:r>
              <a:rPr lang="en-US" sz="2800" dirty="0" smtClean="0">
                <a:solidFill>
                  <a:schemeClr val="bg1"/>
                </a:solidFill>
                <a:latin typeface="Times New Roman" pitchFamily="18" charset="0"/>
                <a:cs typeface="Times New Roman" pitchFamily="18" charset="0"/>
              </a:rPr>
              <a:t>:</a:t>
            </a:r>
          </a:p>
          <a:p>
            <a:pPr>
              <a:defRPr/>
            </a:pPr>
            <a:r>
              <a:rPr lang="en-US" sz="2400" dirty="0" smtClean="0">
                <a:solidFill>
                  <a:schemeClr val="bg1"/>
                </a:solidFill>
                <a:latin typeface="Times New Roman" pitchFamily="18" charset="0"/>
                <a:cs typeface="Times New Roman" pitchFamily="18" charset="0"/>
              </a:rPr>
              <a:t>For reasons unclear now, and obscure already in antiquity, some verbs that are regularly active in the present tense become </a:t>
            </a:r>
            <a:r>
              <a:rPr lang="en-US" sz="2400" dirty="0" smtClean="0">
                <a:solidFill>
                  <a:srgbClr val="FFFF00"/>
                </a:solidFill>
                <a:latin typeface="Times New Roman" pitchFamily="18" charset="0"/>
                <a:cs typeface="Times New Roman" pitchFamily="18" charset="0"/>
              </a:rPr>
              <a:t>deponent</a:t>
            </a:r>
            <a:r>
              <a:rPr lang="en-US" sz="2400" dirty="0" smtClean="0">
                <a:solidFill>
                  <a:schemeClr val="bg1"/>
                </a:solidFill>
                <a:latin typeface="Times New Roman" pitchFamily="18" charset="0"/>
                <a:cs typeface="Times New Roman" pitchFamily="18" charset="0"/>
              </a:rPr>
              <a:t> in the </a:t>
            </a:r>
            <a:r>
              <a:rPr lang="en-US" sz="2400" dirty="0" smtClean="0">
                <a:solidFill>
                  <a:srgbClr val="FFFF00"/>
                </a:solidFill>
                <a:latin typeface="Times New Roman" pitchFamily="18" charset="0"/>
                <a:cs typeface="Times New Roman" pitchFamily="18" charset="0"/>
              </a:rPr>
              <a:t>future tense</a:t>
            </a:r>
            <a:r>
              <a:rPr lang="en-US" sz="2400" dirty="0" smtClean="0">
                <a:solidFill>
                  <a:schemeClr val="bg1"/>
                </a:solidFill>
                <a:latin typeface="Times New Roman" pitchFamily="18" charset="0"/>
                <a:cs typeface="Times New Roman" pitchFamily="18" charset="0"/>
              </a:rPr>
              <a:t>. These verbs are said to have a “</a:t>
            </a:r>
            <a:r>
              <a:rPr lang="en-US" sz="2400" dirty="0" smtClean="0">
                <a:solidFill>
                  <a:srgbClr val="FFFF00"/>
                </a:solidFill>
                <a:latin typeface="Times New Roman" pitchFamily="18" charset="0"/>
                <a:cs typeface="Times New Roman" pitchFamily="18" charset="0"/>
              </a:rPr>
              <a:t>deponent future</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These verbs retain active meaning in the future, even though the forms are middle. The challenge of conveying middle or passive meaning in the future of these verbs is complex, and a topic reserved for advanced study. </a:t>
            </a:r>
            <a:endParaRPr lang="en-US" sz="2400" dirty="0">
              <a:solidFill>
                <a:schemeClr val="bg1"/>
              </a:solidFill>
              <a:latin typeface="Times New Roman" pitchFamily="18" charset="0"/>
              <a:cs typeface="Times New Roman" pitchFamily="18" charset="0"/>
            </a:endParaRPr>
          </a:p>
          <a:p>
            <a:pPr lvl="1">
              <a:defRPr/>
            </a:pPr>
            <a:endParaRPr lang="en-US" sz="2400" dirty="0" smtClean="0">
              <a:solidFill>
                <a:schemeClr val="bg1"/>
              </a:solidFill>
              <a:latin typeface="Times New Roman" pitchFamily="18" charset="0"/>
              <a:cs typeface="Times New Roman" pitchFamily="18" charset="0"/>
            </a:endParaRPr>
          </a:p>
          <a:p>
            <a:pPr>
              <a:buNone/>
              <a:defRPr/>
            </a:pPr>
            <a:endParaRPr lang="en-US" sz="2800" dirty="0" smtClean="0">
              <a:solidFill>
                <a:schemeClr val="bg1"/>
              </a:solidFill>
              <a:latin typeface="Times New Roman" pitchFamily="18" charset="0"/>
              <a:cs typeface="Times New Roman" pitchFamily="18" charset="0"/>
            </a:endParaRPr>
          </a:p>
          <a:p>
            <a:pPr>
              <a:defRPr/>
            </a:pPr>
            <a:endParaRPr lang="en-US" sz="2800" dirty="0" smtClean="0">
              <a:solidFill>
                <a:schemeClr val="bg1"/>
              </a:solidFill>
              <a:latin typeface="Times New Roman" pitchFamily="18" charset="0"/>
              <a:cs typeface="Times New Roman" pitchFamily="18" charset="0"/>
            </a:endParaRPr>
          </a:p>
          <a:p>
            <a:pPr lvl="1" fontAlgn="auto">
              <a:spcAft>
                <a:spcPts val="0"/>
              </a:spcAft>
              <a:buFont typeface="Arial" pitchFamily="34" charset="0"/>
              <a:buChar char="–"/>
              <a:defRPr/>
            </a:pP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8288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Following are two examples of verbs with a “</a:t>
            </a:r>
            <a:r>
              <a:rPr lang="en-US" sz="2400" dirty="0" smtClean="0">
                <a:solidFill>
                  <a:srgbClr val="FFFF00"/>
                </a:solidFill>
                <a:latin typeface="Times New Roman" pitchFamily="18" charset="0"/>
                <a:cs typeface="Times New Roman" pitchFamily="18" charset="0"/>
              </a:rPr>
              <a:t>deponent future</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Recall that the verb</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εἰμί</a:t>
            </a:r>
            <a:r>
              <a:rPr lang="en-US" sz="2400" dirty="0" smtClean="0">
                <a:solidFill>
                  <a:schemeClr val="bg1"/>
                </a:solidFill>
                <a:latin typeface="Times New Roman" pitchFamily="18" charset="0"/>
                <a:cs typeface="Times New Roman" pitchFamily="18" charset="0"/>
              </a:rPr>
              <a:t> “be,” despite its irregularities in the present tense, has the stem </a:t>
            </a:r>
            <a:r>
              <a:rPr lang="el-GR" sz="2400" dirty="0" smtClean="0">
                <a:solidFill>
                  <a:srgbClr val="FFFF00"/>
                </a:solidFill>
                <a:latin typeface="Palatino Linotype" pitchFamily="18" charset="0"/>
                <a:cs typeface="Times New Roman" pitchFamily="18" charset="0"/>
              </a:rPr>
              <a:t>ἐσ</a:t>
            </a:r>
            <a:r>
              <a:rPr lang="en-US" sz="2400" dirty="0" smtClean="0">
                <a:solidFill>
                  <a:schemeClr val="bg1"/>
                </a:solidFill>
                <a:latin typeface="Times New Roman" pitchFamily="18" charset="0"/>
                <a:cs typeface="Times New Roman" pitchFamily="18" charset="0"/>
              </a:rPr>
              <a:t>-. This verb is regular in the future tense, but it is </a:t>
            </a:r>
            <a:r>
              <a:rPr lang="en-US" sz="2400" dirty="0" smtClean="0">
                <a:solidFill>
                  <a:srgbClr val="FFFF00"/>
                </a:solidFill>
                <a:latin typeface="Times New Roman" pitchFamily="18" charset="0"/>
                <a:cs typeface="Times New Roman" pitchFamily="18" charset="0"/>
              </a:rPr>
              <a:t>deponent</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The model verb </a:t>
            </a:r>
            <a:r>
              <a:rPr lang="el-GR" sz="2400" dirty="0" smtClean="0">
                <a:solidFill>
                  <a:srgbClr val="FFFF00"/>
                </a:solidFill>
                <a:latin typeface="Palatino Linotype" pitchFamily="18" charset="0"/>
                <a:cs typeface="Times New Roman" pitchFamily="18" charset="0"/>
              </a:rPr>
              <a:t>λαμβάνω</a:t>
            </a:r>
            <a:r>
              <a:rPr lang="el-GR" sz="2400" dirty="0" smtClean="0">
                <a:solidFill>
                  <a:schemeClr val="bg1"/>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“take” is also </a:t>
            </a:r>
            <a:r>
              <a:rPr lang="en-US" sz="2400" dirty="0" smtClean="0">
                <a:solidFill>
                  <a:srgbClr val="FFFF00"/>
                </a:solidFill>
                <a:latin typeface="Times New Roman" pitchFamily="18" charset="0"/>
                <a:cs typeface="Times New Roman" pitchFamily="18" charset="0"/>
              </a:rPr>
              <a:t>deponent</a:t>
            </a:r>
            <a:r>
              <a:rPr lang="en-US" sz="2400" dirty="0" smtClean="0">
                <a:solidFill>
                  <a:schemeClr val="bg1"/>
                </a:solidFill>
                <a:latin typeface="Times New Roman" pitchFamily="18" charset="0"/>
                <a:cs typeface="Times New Roman" pitchFamily="18" charset="0"/>
              </a:rPr>
              <a:t> in the </a:t>
            </a:r>
            <a:r>
              <a:rPr lang="en-US" sz="2400" dirty="0" smtClean="0">
                <a:solidFill>
                  <a:srgbClr val="FFFF00"/>
                </a:solidFill>
                <a:latin typeface="Times New Roman" pitchFamily="18" charset="0"/>
                <a:cs typeface="Times New Roman" pitchFamily="18" charset="0"/>
              </a:rPr>
              <a:t>future tense</a:t>
            </a:r>
            <a:r>
              <a:rPr lang="en-US" sz="2400" dirty="0" smtClean="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a:p>
            <a:pPr lvl="1">
              <a:defRPr/>
            </a:pPr>
            <a:endParaRPr lang="en-US" sz="2400" dirty="0" smtClean="0">
              <a:solidFill>
                <a:schemeClr val="bg1"/>
              </a:solidFill>
              <a:latin typeface="Times New Roman" pitchFamily="18" charset="0"/>
              <a:cs typeface="Times New Roman" pitchFamily="18" charset="0"/>
            </a:endParaRPr>
          </a:p>
          <a:p>
            <a:pPr>
              <a:buNone/>
              <a:defRPr/>
            </a:pPr>
            <a:endParaRPr lang="en-US" sz="2800" dirty="0" smtClean="0">
              <a:solidFill>
                <a:schemeClr val="bg1"/>
              </a:solidFill>
              <a:latin typeface="Times New Roman" pitchFamily="18" charset="0"/>
              <a:cs typeface="Times New Roman" pitchFamily="18" charset="0"/>
            </a:endParaRPr>
          </a:p>
          <a:p>
            <a:pPr>
              <a:defRPr/>
            </a:pPr>
            <a:endParaRPr lang="en-US" sz="2800" dirty="0" smtClean="0">
              <a:solidFill>
                <a:schemeClr val="bg1"/>
              </a:solidFill>
              <a:latin typeface="Times New Roman" pitchFamily="18" charset="0"/>
              <a:cs typeface="Times New Roman" pitchFamily="18" charset="0"/>
            </a:endParaRPr>
          </a:p>
          <a:p>
            <a:pPr lvl="1" fontAlgn="auto">
              <a:spcAft>
                <a:spcPts val="0"/>
              </a:spcAft>
              <a:buFont typeface="Arial" pitchFamily="34" charset="0"/>
              <a:buChar char="–"/>
              <a:defRPr/>
            </a:pP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8288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sz="half" idx="1"/>
          </p:nvPr>
        </p:nvSpPr>
        <p:spPr/>
        <p:txBody>
          <a:bodyPr/>
          <a:lstStyle/>
          <a:p>
            <a:r>
              <a:rPr lang="el-GR" dirty="0" smtClean="0">
                <a:solidFill>
                  <a:schemeClr val="bg1"/>
                </a:solidFill>
                <a:latin typeface="Palatino Linotype" pitchFamily="18" charset="0"/>
                <a:cs typeface="Times New Roman" pitchFamily="18" charset="0"/>
              </a:rPr>
              <a:t>ἔσ</a:t>
            </a:r>
            <a:r>
              <a:rPr lang="el-GR" u="sng" dirty="0" smtClean="0">
                <a:solidFill>
                  <a:srgbClr val="FFFF00"/>
                </a:solidFill>
                <a:latin typeface="Palatino Linotype" pitchFamily="18" charset="0"/>
                <a:cs typeface="Times New Roman" pitchFamily="18" charset="0"/>
              </a:rPr>
              <a:t>ο</a:t>
            </a:r>
            <a:r>
              <a:rPr lang="el-GR" dirty="0" smtClean="0">
                <a:solidFill>
                  <a:srgbClr val="FFFF00"/>
                </a:solidFill>
                <a:latin typeface="Palatino Linotype" pitchFamily="18" charset="0"/>
                <a:cs typeface="Times New Roman" pitchFamily="18" charset="0"/>
              </a:rPr>
              <a:t>μαι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ἔσ</a:t>
            </a:r>
            <a:r>
              <a:rPr lang="el-GR" dirty="0" smtClean="0">
                <a:solidFill>
                  <a:srgbClr val="FFFF00"/>
                </a:solidFill>
                <a:latin typeface="Palatino Linotype" pitchFamily="18" charset="0"/>
                <a:cs typeface="Times New Roman" pitchFamily="18" charset="0"/>
              </a:rPr>
              <a:t>ει</a:t>
            </a:r>
            <a:r>
              <a:rPr lang="en-US" b="1" dirty="0" smtClean="0">
                <a:solidFill>
                  <a:schemeClr val="bg1"/>
                </a:solidFill>
                <a:latin typeface="Times New Roman" pitchFamily="18" charset="0"/>
                <a:cs typeface="Times New Roman" pitchFamily="18" charset="0"/>
              </a:rPr>
              <a:t>/</a:t>
            </a:r>
            <a:r>
              <a:rPr lang="el-GR" dirty="0" smtClean="0">
                <a:solidFill>
                  <a:srgbClr val="FFFF00"/>
                </a:solidFill>
                <a:latin typeface="Palatino Linotype" pitchFamily="18" charset="0"/>
                <a:cs typeface="Times New Roman" pitchFamily="18" charset="0"/>
                <a:sym typeface="Wingdings" pitchFamily="2" charset="2"/>
              </a:rPr>
              <a:t>ῃ</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ἔσ</a:t>
            </a:r>
            <a:r>
              <a:rPr lang="el-GR" u="sng" dirty="0" smtClean="0">
                <a:solidFill>
                  <a:srgbClr val="FFFF00"/>
                </a:solidFill>
                <a:latin typeface="Palatino Linotype" pitchFamily="18" charset="0"/>
                <a:cs typeface="Times New Roman" pitchFamily="18" charset="0"/>
              </a:rPr>
              <a:t>ε</a:t>
            </a:r>
            <a:r>
              <a:rPr lang="el-GR" dirty="0" smtClean="0">
                <a:solidFill>
                  <a:srgbClr val="FFFF00"/>
                </a:solidFill>
                <a:latin typeface="Palatino Linotype" pitchFamily="18" charset="0"/>
                <a:cs typeface="Times New Roman" pitchFamily="18" charset="0"/>
              </a:rPr>
              <a:t>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chemeClr val="bg1"/>
                </a:solidFill>
                <a:latin typeface="Palatino Linotype" pitchFamily="18" charset="0"/>
                <a:cs typeface="Times New Roman" pitchFamily="18" charset="0"/>
              </a:rPr>
              <a:t>ἐσ</a:t>
            </a:r>
            <a:r>
              <a:rPr lang="el-GR" u="sng" dirty="0" smtClean="0">
                <a:solidFill>
                  <a:srgbClr val="FFFF00"/>
                </a:solidFill>
                <a:latin typeface="Palatino Linotype" pitchFamily="18" charset="0"/>
                <a:cs typeface="Times New Roman" pitchFamily="18" charset="0"/>
              </a:rPr>
              <a:t>ό</a:t>
            </a:r>
            <a:r>
              <a:rPr lang="el-GR" dirty="0" smtClean="0">
                <a:solidFill>
                  <a:srgbClr val="FFFF00"/>
                </a:solidFill>
                <a:latin typeface="Palatino Linotype" pitchFamily="18" charset="0"/>
                <a:cs typeface="Times New Roman" pitchFamily="18" charset="0"/>
              </a:rPr>
              <a:t>μεθα</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ἔσ</a:t>
            </a:r>
            <a:r>
              <a:rPr lang="el-GR" u="sng" dirty="0" smtClean="0">
                <a:solidFill>
                  <a:srgbClr val="FFFF00"/>
                </a:solidFill>
                <a:latin typeface="Palatino Linotype" pitchFamily="18" charset="0"/>
                <a:cs typeface="Times New Roman" pitchFamily="18" charset="0"/>
              </a:rPr>
              <a:t>ε</a:t>
            </a:r>
            <a:r>
              <a:rPr lang="el-GR" dirty="0" smtClean="0">
                <a:solidFill>
                  <a:srgbClr val="FFFF00"/>
                </a:solidFill>
                <a:latin typeface="Palatino Linotype" pitchFamily="18" charset="0"/>
                <a:cs typeface="Times New Roman" pitchFamily="18" charset="0"/>
              </a:rPr>
              <a:t>σθε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ἔσ</a:t>
            </a:r>
            <a:r>
              <a:rPr lang="el-GR" u="sng" dirty="0" smtClean="0">
                <a:solidFill>
                  <a:srgbClr val="FFFF00"/>
                </a:solidFill>
                <a:latin typeface="Palatino Linotype" pitchFamily="18" charset="0"/>
                <a:cs typeface="Times New Roman" pitchFamily="18" charset="0"/>
              </a:rPr>
              <a:t>ο</a:t>
            </a:r>
            <a:r>
              <a:rPr lang="el-GR" dirty="0" smtClean="0">
                <a:solidFill>
                  <a:srgbClr val="FFFF00"/>
                </a:solidFill>
                <a:latin typeface="Palatino Linotype" pitchFamily="18" charset="0"/>
                <a:cs typeface="Times New Roman" pitchFamily="18" charset="0"/>
              </a:rPr>
              <a:t>νται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43000"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a:solidFill>
                  <a:srgbClr val="FFFF00"/>
                </a:solidFill>
                <a:latin typeface="Times New Roman" pitchFamily="18" charset="0"/>
                <a:cs typeface="Times New Roman" pitchFamily="18" charset="0"/>
              </a:rPr>
              <a:t>Future Indicative </a:t>
            </a:r>
            <a:r>
              <a:rPr lang="en-US" sz="2000" dirty="0">
                <a:solidFill>
                  <a:schemeClr val="bg1"/>
                </a:solidFill>
                <a:latin typeface="Times New Roman" pitchFamily="18" charset="0"/>
                <a:cs typeface="Times New Roman" pitchFamily="18" charset="0"/>
              </a:rPr>
              <a:t>and</a:t>
            </a:r>
            <a:r>
              <a:rPr lang="en-US" sz="2000" dirty="0">
                <a:solidFill>
                  <a:srgbClr val="FFFF00"/>
                </a:solidFill>
                <a:latin typeface="Times New Roman" pitchFamily="18" charset="0"/>
                <a:cs typeface="Times New Roman" pitchFamily="18" charset="0"/>
              </a:rPr>
              <a:t> Infinitive Middle </a:t>
            </a:r>
            <a:r>
              <a:rPr lang="en-US" sz="2000" dirty="0" smtClean="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εἰμί</a:t>
            </a:r>
            <a:r>
              <a:rPr lang="en-US" sz="2000" dirty="0" smtClean="0">
                <a:solidFill>
                  <a:schemeClr val="bg1"/>
                </a:solidFill>
                <a:latin typeface="Times New Roman" pitchFamily="18" charset="0"/>
                <a:cs typeface="Times New Roman" pitchFamily="18" charset="0"/>
              </a:rPr>
              <a:t>  </a:t>
            </a:r>
            <a:endParaRPr lang="en-US" sz="2000" dirty="0"/>
          </a:p>
        </p:txBody>
      </p:sp>
      <p:sp>
        <p:nvSpPr>
          <p:cNvPr id="8" name="TextBox 7"/>
          <p:cNvSpPr txBox="1"/>
          <p:nvPr/>
        </p:nvSpPr>
        <p:spPr>
          <a:xfrm>
            <a:off x="3654166" y="4181475"/>
            <a:ext cx="1524776" cy="523220"/>
          </a:xfrm>
          <a:prstGeom prst="rect">
            <a:avLst/>
          </a:prstGeom>
          <a:noFill/>
        </p:spPr>
        <p:txBody>
          <a:bodyPr wrap="none" rtlCol="0">
            <a:spAutoFit/>
          </a:bodyPr>
          <a:lstStyle/>
          <a:p>
            <a:r>
              <a:rPr lang="el-GR" sz="2800" dirty="0" smtClean="0">
                <a:solidFill>
                  <a:schemeClr val="bg1"/>
                </a:solidFill>
                <a:latin typeface="Palatino Linotype" pitchFamily="18" charset="0"/>
                <a:cs typeface="Times New Roman" pitchFamily="18" charset="0"/>
              </a:rPr>
              <a:t>ἔσ</a:t>
            </a:r>
            <a:r>
              <a:rPr lang="el-GR" sz="2800" u="sng" dirty="0" smtClean="0">
                <a:solidFill>
                  <a:srgbClr val="FFFF00"/>
                </a:solidFill>
                <a:latin typeface="Palatino Linotype" pitchFamily="18" charset="0"/>
                <a:cs typeface="Times New Roman" pitchFamily="18" charset="0"/>
              </a:rPr>
              <a:t>ε</a:t>
            </a:r>
            <a:r>
              <a:rPr lang="el-GR" sz="2800" dirty="0" smtClean="0">
                <a:solidFill>
                  <a:srgbClr val="FFFF00"/>
                </a:solidFill>
                <a:latin typeface="Palatino Linotype" pitchFamily="18" charset="0"/>
                <a:cs typeface="Times New Roman" pitchFamily="18" charset="0"/>
              </a:rPr>
              <a:t>σθαι</a:t>
            </a:r>
            <a:endParaRPr lang="en-US" sz="2800" dirty="0"/>
          </a:p>
        </p:txBody>
      </p:sp>
    </p:spTree>
    <p:extLst>
      <p:ext uri="{BB962C8B-B14F-4D97-AF65-F5344CB8AC3E}">
        <p14:creationId xmlns:p14="http://schemas.microsoft.com/office/powerpoint/2010/main" val="14016732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848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Recall that adding a -</a:t>
            </a:r>
            <a:r>
              <a:rPr lang="el-GR" sz="2400" dirty="0" smtClean="0">
                <a:solidFill>
                  <a:srgbClr val="FFFF00"/>
                </a:solidFill>
                <a:latin typeface="Palatino Linotype" pitchFamily="18" charset="0"/>
                <a:cs typeface="Times New Roman" pitchFamily="18" charset="0"/>
              </a:rPr>
              <a:t>σ</a:t>
            </a:r>
            <a:r>
              <a:rPr lang="en-US" sz="2400" dirty="0" smtClean="0">
                <a:solidFill>
                  <a:schemeClr val="bg1"/>
                </a:solidFill>
                <a:latin typeface="Times New Roman" pitchFamily="18" charset="0"/>
                <a:cs typeface="Times New Roman" pitchFamily="18" charset="0"/>
              </a:rPr>
              <a:t>- to the stem marks a verb as in the </a:t>
            </a:r>
            <a:r>
              <a:rPr lang="en-US" sz="2400" dirty="0">
                <a:solidFill>
                  <a:srgbClr val="FFFF00"/>
                </a:solidFill>
                <a:latin typeface="Times New Roman" pitchFamily="18" charset="0"/>
                <a:cs typeface="Times New Roman" pitchFamily="18" charset="0"/>
              </a:rPr>
              <a:t>future tense</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So now the stem looks (and sounds) like this: </a:t>
            </a:r>
          </a:p>
          <a:p>
            <a:pPr lvl="1">
              <a:defRPr/>
            </a:pPr>
            <a:r>
              <a:rPr lang="el-GR" sz="2400" dirty="0" smtClean="0">
                <a:solidFill>
                  <a:srgbClr val="FFFF00"/>
                </a:solidFill>
                <a:latin typeface="Palatino Linotype" pitchFamily="18" charset="0"/>
                <a:cs typeface="Times New Roman" pitchFamily="18" charset="0"/>
              </a:rPr>
              <a:t>λαβ</a:t>
            </a:r>
            <a:r>
              <a:rPr lang="en-US" sz="2400" dirty="0" smtClean="0">
                <a:solidFill>
                  <a:schemeClr val="bg1"/>
                </a:solidFill>
                <a:latin typeface="Times New Roman" pitchFamily="18" charset="0"/>
                <a:cs typeface="Times New Roman" pitchFamily="18" charset="0"/>
              </a:rPr>
              <a:t> + </a:t>
            </a:r>
            <a:r>
              <a:rPr lang="el-GR" sz="2400" dirty="0" smtClean="0">
                <a:solidFill>
                  <a:srgbClr val="FFFF00"/>
                </a:solidFill>
                <a:latin typeface="Palatino Linotype" pitchFamily="18" charset="0"/>
                <a:cs typeface="Times New Roman" pitchFamily="18" charset="0"/>
              </a:rPr>
              <a:t>σ</a:t>
            </a:r>
            <a:r>
              <a:rPr lang="en-US" sz="2400" dirty="0" smtClean="0">
                <a:solidFill>
                  <a:schemeClr val="bg1"/>
                </a:solidFill>
                <a:latin typeface="Times New Roman" pitchFamily="18" charset="0"/>
                <a:cs typeface="Times New Roman" pitchFamily="18" charset="0"/>
              </a:rPr>
              <a:t> = “</a:t>
            </a:r>
            <a:r>
              <a:rPr lang="en-US" sz="2400" dirty="0" smtClean="0">
                <a:solidFill>
                  <a:srgbClr val="FFFF00"/>
                </a:solidFill>
                <a:latin typeface="Times New Roman" pitchFamily="18" charset="0"/>
                <a:cs typeface="Times New Roman" pitchFamily="18" charset="0"/>
              </a:rPr>
              <a:t>take</a:t>
            </a:r>
            <a:r>
              <a:rPr lang="en-US" sz="2400" dirty="0" smtClean="0">
                <a:solidFill>
                  <a:schemeClr val="bg1"/>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ληψ</a:t>
            </a:r>
            <a:r>
              <a:rPr lang="en-US" sz="2400" dirty="0" smtClean="0">
                <a:solidFill>
                  <a:schemeClr val="bg1"/>
                </a:solidFill>
                <a:latin typeface="Times New Roman" pitchFamily="18" charset="0"/>
                <a:cs typeface="Times New Roman" pitchFamily="18" charset="0"/>
              </a:rPr>
              <a:t> = “</a:t>
            </a:r>
            <a:r>
              <a:rPr lang="en-US" sz="2400" dirty="0" smtClean="0">
                <a:solidFill>
                  <a:srgbClr val="FFFF00"/>
                </a:solidFill>
                <a:latin typeface="Times New Roman" pitchFamily="18" charset="0"/>
                <a:cs typeface="Times New Roman" pitchFamily="18" charset="0"/>
              </a:rPr>
              <a:t>take</a:t>
            </a:r>
            <a:r>
              <a:rPr lang="en-US" sz="2400" dirty="0" smtClean="0">
                <a:solidFill>
                  <a:schemeClr val="bg1"/>
                </a:solidFill>
                <a:latin typeface="Times New Roman" pitchFamily="18" charset="0"/>
                <a:cs typeface="Times New Roman" pitchFamily="18" charset="0"/>
              </a:rPr>
              <a:t>” (in the </a:t>
            </a:r>
            <a:r>
              <a:rPr lang="en-US" sz="2400" dirty="0" smtClean="0">
                <a:solidFill>
                  <a:srgbClr val="FFFF00"/>
                </a:solidFill>
                <a:latin typeface="Times New Roman" pitchFamily="18" charset="0"/>
                <a:cs typeface="Times New Roman" pitchFamily="18" charset="0"/>
              </a:rPr>
              <a:t>future</a:t>
            </a:r>
            <a:r>
              <a:rPr lang="en-US" sz="2400" dirty="0" smtClean="0">
                <a:solidFill>
                  <a:schemeClr val="bg1"/>
                </a:solidFill>
                <a:latin typeface="Times New Roman" pitchFamily="18" charset="0"/>
                <a:cs typeface="Times New Roman" pitchFamily="18" charset="0"/>
              </a:rPr>
              <a:t>) </a:t>
            </a:r>
          </a:p>
          <a:p>
            <a:pPr marL="457200" lvl="1" indent="0" algn="ctr">
              <a:buNone/>
              <a:defRPr/>
            </a:pPr>
            <a:endParaRPr lang="en-US" sz="2000" dirty="0" smtClean="0">
              <a:solidFill>
                <a:schemeClr val="bg1"/>
              </a:solidFill>
              <a:latin typeface="Times New Roman" pitchFamily="18" charset="0"/>
              <a:cs typeface="Times New Roman" pitchFamily="18" charset="0"/>
            </a:endParaRPr>
          </a:p>
          <a:p>
            <a:pPr marL="457200" lvl="1" indent="0" algn="ctr">
              <a:buNone/>
              <a:defRPr/>
            </a:pPr>
            <a:r>
              <a:rPr lang="en-US" sz="2000" dirty="0" smtClean="0">
                <a:solidFill>
                  <a:schemeClr val="bg1"/>
                </a:solidFill>
                <a:latin typeface="Times New Roman" pitchFamily="18" charset="0"/>
                <a:cs typeface="Times New Roman" pitchFamily="18" charset="0"/>
              </a:rPr>
              <a:t>ALL </a:t>
            </a:r>
            <a:r>
              <a:rPr lang="en-US" sz="2000" dirty="0">
                <a:solidFill>
                  <a:schemeClr val="bg1"/>
                </a:solidFill>
                <a:latin typeface="Times New Roman" pitchFamily="18" charset="0"/>
                <a:cs typeface="Times New Roman" pitchFamily="18" charset="0"/>
              </a:rPr>
              <a:t>VERBS, regardless of what endings they use in the present tense, use -</a:t>
            </a:r>
            <a:r>
              <a:rPr lang="el-GR" sz="2000" dirty="0">
                <a:solidFill>
                  <a:srgbClr val="FFFF00"/>
                </a:solidFill>
                <a:latin typeface="Palatino Linotype" pitchFamily="18" charset="0"/>
                <a:cs typeface="Times New Roman" pitchFamily="18" charset="0"/>
              </a:rPr>
              <a:t>ω</a:t>
            </a:r>
            <a:r>
              <a:rPr lang="en-US" sz="2000" dirty="0">
                <a:solidFill>
                  <a:srgbClr val="FFFF00"/>
                </a:solidFill>
                <a:latin typeface="Palatino Linotype" pitchFamily="18" charset="0"/>
                <a:cs typeface="Times New Roman" pitchFamily="18" charset="0"/>
              </a:rPr>
              <a:t> </a:t>
            </a:r>
            <a:r>
              <a:rPr lang="en-US" sz="2000" dirty="0">
                <a:solidFill>
                  <a:schemeClr val="bg1"/>
                </a:solidFill>
                <a:latin typeface="Times New Roman" pitchFamily="18" charset="0"/>
                <a:cs typeface="Times New Roman" pitchFamily="18" charset="0"/>
              </a:rPr>
              <a:t>verb endings in the </a:t>
            </a:r>
            <a:r>
              <a:rPr lang="en-US" sz="2000" dirty="0">
                <a:solidFill>
                  <a:srgbClr val="FFFF00"/>
                </a:solidFill>
                <a:latin typeface="Times New Roman" pitchFamily="18" charset="0"/>
                <a:cs typeface="Times New Roman" pitchFamily="18" charset="0"/>
              </a:rPr>
              <a:t>future</a:t>
            </a:r>
            <a:r>
              <a:rPr lang="en-US" sz="2000" dirty="0">
                <a:solidFill>
                  <a:schemeClr val="bg1"/>
                </a:solidFill>
                <a:latin typeface="Times New Roman" pitchFamily="18" charset="0"/>
                <a:cs typeface="Times New Roman" pitchFamily="18" charset="0"/>
              </a:rPr>
              <a:t> tense. </a:t>
            </a:r>
          </a:p>
          <a:p>
            <a:pPr marL="457200" lvl="1" indent="0" algn="ctr">
              <a:buNone/>
              <a:defRPr/>
            </a:pPr>
            <a:r>
              <a:rPr lang="en-US" sz="2000" dirty="0">
                <a:solidFill>
                  <a:srgbClr val="FFFF00"/>
                </a:solidFill>
                <a:latin typeface="Times New Roman" pitchFamily="18" charset="0"/>
                <a:cs typeface="Times New Roman" pitchFamily="18" charset="0"/>
              </a:rPr>
              <a:t>Future</a:t>
            </a:r>
            <a:r>
              <a:rPr lang="en-US" sz="2000" dirty="0">
                <a:solidFill>
                  <a:schemeClr val="bg1"/>
                </a:solidFill>
                <a:latin typeface="Times New Roman" pitchFamily="18" charset="0"/>
                <a:cs typeface="Times New Roman" pitchFamily="18" charset="0"/>
              </a:rPr>
              <a:t> tense = verb stem +  </a:t>
            </a:r>
            <a:r>
              <a:rPr lang="el-GR" sz="2000" dirty="0">
                <a:solidFill>
                  <a:srgbClr val="FFFF00"/>
                </a:solidFill>
                <a:latin typeface="Palatino Linotype" pitchFamily="18" charset="0"/>
                <a:cs typeface="Times New Roman" pitchFamily="18" charset="0"/>
              </a:rPr>
              <a:t>σ</a:t>
            </a:r>
            <a:r>
              <a:rPr lang="en-US" sz="2000" dirty="0">
                <a:solidFill>
                  <a:schemeClr val="bg1"/>
                </a:solidFill>
                <a:latin typeface="Times New Roman" pitchFamily="18" charset="0"/>
                <a:cs typeface="Times New Roman" pitchFamily="18" charset="0"/>
              </a:rPr>
              <a:t> + -</a:t>
            </a:r>
            <a:r>
              <a:rPr lang="el-GR" sz="2000" dirty="0">
                <a:solidFill>
                  <a:srgbClr val="FFFF00"/>
                </a:solidFill>
                <a:latin typeface="Palatino Linotype" pitchFamily="18" charset="0"/>
                <a:cs typeface="Times New Roman" pitchFamily="18" charset="0"/>
              </a:rPr>
              <a:t>ω</a:t>
            </a:r>
            <a:r>
              <a:rPr lang="en-US" sz="2000" dirty="0">
                <a:solidFill>
                  <a:srgbClr val="FFFF00"/>
                </a:solidFill>
                <a:latin typeface="Palatino Linotype" pitchFamily="18" charset="0"/>
                <a:cs typeface="Times New Roman" pitchFamily="18" charset="0"/>
              </a:rPr>
              <a:t> </a:t>
            </a:r>
            <a:r>
              <a:rPr lang="en-US" sz="2000" dirty="0">
                <a:solidFill>
                  <a:schemeClr val="bg1"/>
                </a:solidFill>
                <a:latin typeface="Times New Roman" pitchFamily="18" charset="0"/>
                <a:cs typeface="Times New Roman" pitchFamily="18" charset="0"/>
              </a:rPr>
              <a:t>verb endings </a:t>
            </a:r>
            <a:endParaRPr lang="en-US" sz="20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This is true in both the </a:t>
            </a:r>
            <a:r>
              <a:rPr lang="en-US" sz="2400" dirty="0" smtClean="0">
                <a:solidFill>
                  <a:srgbClr val="FFFF00"/>
                </a:solidFill>
                <a:latin typeface="Times New Roman" pitchFamily="18" charset="0"/>
                <a:cs typeface="Times New Roman" pitchFamily="18" charset="0"/>
              </a:rPr>
              <a:t>active</a:t>
            </a:r>
            <a:r>
              <a:rPr lang="en-US" sz="2400" dirty="0" smtClean="0">
                <a:solidFill>
                  <a:schemeClr val="bg1"/>
                </a:solidFill>
                <a:latin typeface="Times New Roman" pitchFamily="18" charset="0"/>
                <a:cs typeface="Times New Roman" pitchFamily="18" charset="0"/>
              </a:rPr>
              <a:t> and </a:t>
            </a:r>
            <a:r>
              <a:rPr lang="en-US" sz="2400" dirty="0" smtClean="0">
                <a:solidFill>
                  <a:srgbClr val="FFFF00"/>
                </a:solidFill>
                <a:latin typeface="Times New Roman" pitchFamily="18" charset="0"/>
                <a:cs typeface="Times New Roman" pitchFamily="18" charset="0"/>
              </a:rPr>
              <a:t>middle</a:t>
            </a:r>
            <a:r>
              <a:rPr lang="en-US" sz="2400" dirty="0" smtClean="0">
                <a:solidFill>
                  <a:schemeClr val="bg1"/>
                </a:solidFill>
                <a:latin typeface="Times New Roman" pitchFamily="18" charset="0"/>
                <a:cs typeface="Times New Roman" pitchFamily="18" charset="0"/>
              </a:rPr>
              <a:t> voices.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837138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sz="half" idx="1"/>
          </p:nvPr>
        </p:nvSpPr>
        <p:spPr/>
        <p:txBody>
          <a:bodyPr/>
          <a:lstStyle/>
          <a:p>
            <a:r>
              <a:rPr lang="el-GR" dirty="0" smtClean="0">
                <a:solidFill>
                  <a:schemeClr val="bg1"/>
                </a:solidFill>
                <a:latin typeface="Palatino Linotype" pitchFamily="18" charset="0"/>
                <a:cs typeface="Times New Roman" pitchFamily="18" charset="0"/>
              </a:rPr>
              <a:t>λήψ</a:t>
            </a:r>
            <a:r>
              <a:rPr lang="el-GR" u="sng" dirty="0" smtClean="0">
                <a:solidFill>
                  <a:srgbClr val="FFFF00"/>
                </a:solidFill>
                <a:latin typeface="Palatino Linotype" pitchFamily="18" charset="0"/>
                <a:cs typeface="Times New Roman" pitchFamily="18" charset="0"/>
              </a:rPr>
              <a:t>ο</a:t>
            </a:r>
            <a:r>
              <a:rPr lang="el-GR" dirty="0" smtClean="0">
                <a:solidFill>
                  <a:srgbClr val="FFFF00"/>
                </a:solidFill>
                <a:latin typeface="Palatino Linotype" pitchFamily="18" charset="0"/>
                <a:cs typeface="Times New Roman" pitchFamily="18" charset="0"/>
              </a:rPr>
              <a:t>μαι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λήψ</a:t>
            </a:r>
            <a:r>
              <a:rPr lang="el-GR" dirty="0" smtClean="0">
                <a:solidFill>
                  <a:srgbClr val="FFFF00"/>
                </a:solidFill>
                <a:latin typeface="Palatino Linotype" pitchFamily="18" charset="0"/>
                <a:cs typeface="Times New Roman" pitchFamily="18" charset="0"/>
              </a:rPr>
              <a:t>ει</a:t>
            </a:r>
            <a:r>
              <a:rPr lang="en-US" b="1" dirty="0" smtClean="0">
                <a:solidFill>
                  <a:schemeClr val="bg1"/>
                </a:solidFill>
                <a:latin typeface="Times New Roman" pitchFamily="18" charset="0"/>
                <a:cs typeface="Times New Roman" pitchFamily="18" charset="0"/>
              </a:rPr>
              <a:t>/</a:t>
            </a:r>
            <a:r>
              <a:rPr lang="el-GR" dirty="0" smtClean="0">
                <a:solidFill>
                  <a:srgbClr val="FFFF00"/>
                </a:solidFill>
                <a:latin typeface="Palatino Linotype" pitchFamily="18" charset="0"/>
                <a:cs typeface="Times New Roman" pitchFamily="18" charset="0"/>
                <a:sym typeface="Wingdings" pitchFamily="2" charset="2"/>
              </a:rPr>
              <a:t>ῃ</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λήψ</a:t>
            </a:r>
            <a:r>
              <a:rPr lang="el-GR" u="sng" dirty="0" smtClean="0">
                <a:solidFill>
                  <a:srgbClr val="FFFF00"/>
                </a:solidFill>
                <a:latin typeface="Palatino Linotype" pitchFamily="18" charset="0"/>
                <a:cs typeface="Times New Roman" pitchFamily="18" charset="0"/>
              </a:rPr>
              <a:t>ε</a:t>
            </a:r>
            <a:r>
              <a:rPr lang="el-GR" dirty="0" smtClean="0">
                <a:solidFill>
                  <a:srgbClr val="FFFF00"/>
                </a:solidFill>
                <a:latin typeface="Palatino Linotype" pitchFamily="18" charset="0"/>
                <a:cs typeface="Times New Roman" pitchFamily="18" charset="0"/>
              </a:rPr>
              <a:t>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chemeClr val="bg1"/>
                </a:solidFill>
                <a:latin typeface="Palatino Linotype" pitchFamily="18" charset="0"/>
                <a:cs typeface="Times New Roman" pitchFamily="18" charset="0"/>
              </a:rPr>
              <a:t>ληψ</a:t>
            </a:r>
            <a:r>
              <a:rPr lang="el-GR" u="sng" dirty="0" smtClean="0">
                <a:solidFill>
                  <a:srgbClr val="FFFF00"/>
                </a:solidFill>
                <a:latin typeface="Palatino Linotype" pitchFamily="18" charset="0"/>
                <a:cs typeface="Times New Roman" pitchFamily="18" charset="0"/>
              </a:rPr>
              <a:t>ό</a:t>
            </a:r>
            <a:r>
              <a:rPr lang="el-GR" dirty="0" smtClean="0">
                <a:solidFill>
                  <a:srgbClr val="FFFF00"/>
                </a:solidFill>
                <a:latin typeface="Palatino Linotype" pitchFamily="18" charset="0"/>
                <a:cs typeface="Times New Roman" pitchFamily="18" charset="0"/>
              </a:rPr>
              <a:t>μεθα</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λήψ</a:t>
            </a:r>
            <a:r>
              <a:rPr lang="el-GR" u="sng" dirty="0" smtClean="0">
                <a:solidFill>
                  <a:srgbClr val="FFFF00"/>
                </a:solidFill>
                <a:latin typeface="Palatino Linotype" pitchFamily="18" charset="0"/>
                <a:cs typeface="Times New Roman" pitchFamily="18" charset="0"/>
              </a:rPr>
              <a:t>ε</a:t>
            </a:r>
            <a:r>
              <a:rPr lang="el-GR" dirty="0" smtClean="0">
                <a:solidFill>
                  <a:srgbClr val="FFFF00"/>
                </a:solidFill>
                <a:latin typeface="Palatino Linotype" pitchFamily="18" charset="0"/>
                <a:cs typeface="Times New Roman" pitchFamily="18" charset="0"/>
              </a:rPr>
              <a:t>σθε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λήψ</a:t>
            </a:r>
            <a:r>
              <a:rPr lang="el-GR" u="sng" dirty="0" smtClean="0">
                <a:solidFill>
                  <a:srgbClr val="FFFF00"/>
                </a:solidFill>
                <a:latin typeface="Palatino Linotype" pitchFamily="18" charset="0"/>
                <a:cs typeface="Times New Roman" pitchFamily="18" charset="0"/>
              </a:rPr>
              <a:t>ο</a:t>
            </a:r>
            <a:r>
              <a:rPr lang="el-GR" dirty="0" smtClean="0">
                <a:solidFill>
                  <a:srgbClr val="FFFF00"/>
                </a:solidFill>
                <a:latin typeface="Palatino Linotype" pitchFamily="18" charset="0"/>
                <a:cs typeface="Times New Roman" pitchFamily="18" charset="0"/>
              </a:rPr>
              <a:t>νται</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43000"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a:solidFill>
                  <a:srgbClr val="FFFF00"/>
                </a:solidFill>
                <a:latin typeface="Times New Roman" pitchFamily="18" charset="0"/>
                <a:cs typeface="Times New Roman" pitchFamily="18" charset="0"/>
              </a:rPr>
              <a:t>Future Indicative </a:t>
            </a:r>
            <a:r>
              <a:rPr lang="en-US" sz="2000" dirty="0">
                <a:solidFill>
                  <a:schemeClr val="bg1"/>
                </a:solidFill>
                <a:latin typeface="Times New Roman" pitchFamily="18" charset="0"/>
                <a:cs typeface="Times New Roman" pitchFamily="18" charset="0"/>
              </a:rPr>
              <a:t>and</a:t>
            </a:r>
            <a:r>
              <a:rPr lang="en-US" sz="2000" dirty="0">
                <a:solidFill>
                  <a:srgbClr val="FFFF00"/>
                </a:solidFill>
                <a:latin typeface="Times New Roman" pitchFamily="18" charset="0"/>
                <a:cs typeface="Times New Roman" pitchFamily="18" charset="0"/>
              </a:rPr>
              <a:t> Infinitive Middle </a:t>
            </a:r>
            <a:r>
              <a:rPr lang="en-US" sz="2000" dirty="0" smtClean="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λαμβάνω</a:t>
            </a:r>
            <a:r>
              <a:rPr lang="en-US" sz="2000" dirty="0" smtClean="0">
                <a:solidFill>
                  <a:schemeClr val="bg1"/>
                </a:solidFill>
                <a:latin typeface="Times New Roman" pitchFamily="18" charset="0"/>
                <a:cs typeface="Times New Roman" pitchFamily="18" charset="0"/>
              </a:rPr>
              <a:t> </a:t>
            </a:r>
            <a:endParaRPr lang="en-US" sz="2000" dirty="0"/>
          </a:p>
        </p:txBody>
      </p:sp>
      <p:sp>
        <p:nvSpPr>
          <p:cNvPr id="8" name="TextBox 7"/>
          <p:cNvSpPr txBox="1"/>
          <p:nvPr/>
        </p:nvSpPr>
        <p:spPr>
          <a:xfrm>
            <a:off x="3654166" y="4181475"/>
            <a:ext cx="1808508" cy="523220"/>
          </a:xfrm>
          <a:prstGeom prst="rect">
            <a:avLst/>
          </a:prstGeom>
          <a:noFill/>
        </p:spPr>
        <p:txBody>
          <a:bodyPr wrap="none" rtlCol="0">
            <a:spAutoFit/>
          </a:bodyPr>
          <a:lstStyle/>
          <a:p>
            <a:r>
              <a:rPr lang="el-GR" sz="2800" dirty="0" smtClean="0">
                <a:solidFill>
                  <a:schemeClr val="bg1"/>
                </a:solidFill>
                <a:latin typeface="Palatino Linotype" pitchFamily="18" charset="0"/>
                <a:cs typeface="Times New Roman" pitchFamily="18" charset="0"/>
              </a:rPr>
              <a:t>λήψ</a:t>
            </a:r>
            <a:r>
              <a:rPr lang="el-GR" sz="2800" u="sng" dirty="0" smtClean="0">
                <a:solidFill>
                  <a:srgbClr val="FFFF00"/>
                </a:solidFill>
                <a:latin typeface="Palatino Linotype" pitchFamily="18" charset="0"/>
                <a:cs typeface="Times New Roman" pitchFamily="18" charset="0"/>
              </a:rPr>
              <a:t>ε</a:t>
            </a:r>
            <a:r>
              <a:rPr lang="el-GR" sz="2800" dirty="0" smtClean="0">
                <a:solidFill>
                  <a:srgbClr val="FFFF00"/>
                </a:solidFill>
                <a:latin typeface="Palatino Linotype" pitchFamily="18" charset="0"/>
                <a:cs typeface="Times New Roman" pitchFamily="18" charset="0"/>
              </a:rPr>
              <a:t>σθαι</a:t>
            </a:r>
            <a:endParaRPr lang="en-US" sz="2800" dirty="0"/>
          </a:p>
        </p:txBody>
      </p:sp>
    </p:spTree>
    <p:extLst>
      <p:ext uri="{BB962C8B-B14F-4D97-AF65-F5344CB8AC3E}">
        <p14:creationId xmlns:p14="http://schemas.microsoft.com/office/powerpoint/2010/main" val="1401673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79248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Vocabulary: Principal Parts </a:t>
            </a:r>
            <a:endParaRPr lang="en-US" sz="2800" dirty="0" smtClean="0">
              <a:solidFill>
                <a:schemeClr val="bg1"/>
              </a:solidFill>
              <a:latin typeface="Times New Roman" pitchFamily="18" charset="0"/>
              <a:cs typeface="Times New Roman" pitchFamily="18" charset="0"/>
            </a:endParaRPr>
          </a:p>
          <a:p>
            <a:pPr marL="342900" lvl="1" indent="-342900">
              <a:buFont typeface="Arial" pitchFamily="34" charset="0"/>
              <a:buChar char="•"/>
              <a:defRPr/>
            </a:pPr>
            <a:r>
              <a:rPr lang="en-US" sz="2400" dirty="0" smtClean="0">
                <a:solidFill>
                  <a:schemeClr val="bg1"/>
                </a:solidFill>
                <a:latin typeface="Times New Roman" pitchFamily="18" charset="0"/>
                <a:cs typeface="Times New Roman" pitchFamily="18" charset="0"/>
              </a:rPr>
              <a:t>Greek verbs can morph into a variety of forms (you now know </a:t>
            </a:r>
            <a:r>
              <a:rPr lang="el-GR" sz="2400" dirty="0" smtClean="0">
                <a:solidFill>
                  <a:schemeClr val="bg1"/>
                </a:solidFill>
                <a:latin typeface="Times New Roman" pitchFamily="18" charset="0"/>
                <a:cs typeface="Times New Roman" pitchFamily="18" charset="0"/>
              </a:rPr>
              <a:t>28 </a:t>
            </a:r>
            <a:r>
              <a:rPr lang="en-US" sz="2400" dirty="0" smtClean="0">
                <a:solidFill>
                  <a:schemeClr val="bg1"/>
                </a:solidFill>
                <a:latin typeface="Times New Roman" pitchFamily="18" charset="0"/>
                <a:cs typeface="Times New Roman" pitchFamily="18" charset="0"/>
              </a:rPr>
              <a:t>different forms of a verb). </a:t>
            </a:r>
          </a:p>
          <a:p>
            <a:pPr marL="342900" lvl="1" indent="-342900">
              <a:buFont typeface="Arial" pitchFamily="34" charset="0"/>
              <a:buChar char="•"/>
              <a:defRPr/>
            </a:pPr>
            <a:r>
              <a:rPr lang="en-US" sz="2400" dirty="0" smtClean="0">
                <a:solidFill>
                  <a:schemeClr val="bg1"/>
                </a:solidFill>
                <a:latin typeface="Times New Roman" pitchFamily="18" charset="0"/>
                <a:cs typeface="Times New Roman" pitchFamily="18" charset="0"/>
              </a:rPr>
              <a:t>You have already seen how vocabulary entries have two </a:t>
            </a:r>
            <a:r>
              <a:rPr lang="en-US" sz="2400" b="1" dirty="0" smtClean="0">
                <a:solidFill>
                  <a:srgbClr val="FFFF00"/>
                </a:solidFill>
                <a:latin typeface="Times New Roman" pitchFamily="18" charset="0"/>
                <a:cs typeface="Times New Roman" pitchFamily="18" charset="0"/>
              </a:rPr>
              <a:t>principal parts</a:t>
            </a:r>
            <a:r>
              <a:rPr lang="en-US" sz="2400" dirty="0" smtClean="0">
                <a:solidFill>
                  <a:schemeClr val="bg1"/>
                </a:solidFill>
                <a:latin typeface="Times New Roman" pitchFamily="18" charset="0"/>
                <a:cs typeface="Times New Roman" pitchFamily="18" charset="0"/>
              </a:rPr>
              <a:t>: </a:t>
            </a:r>
          </a:p>
          <a:p>
            <a:pPr marL="742950" lvl="2" indent="-342900">
              <a:defRPr/>
            </a:pPr>
            <a:r>
              <a:rPr lang="en-US" sz="2000" dirty="0" smtClean="0">
                <a:solidFill>
                  <a:schemeClr val="bg1"/>
                </a:solidFill>
                <a:latin typeface="Times New Roman" pitchFamily="18" charset="0"/>
                <a:cs typeface="Times New Roman" pitchFamily="18" charset="0"/>
              </a:rPr>
              <a:t>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person singular </a:t>
            </a:r>
            <a:r>
              <a:rPr lang="en-US" sz="2000" dirty="0" smtClean="0">
                <a:solidFill>
                  <a:srgbClr val="FFFF00"/>
                </a:solidFill>
                <a:latin typeface="Times New Roman" pitchFamily="18" charset="0"/>
                <a:cs typeface="Times New Roman" pitchFamily="18" charset="0"/>
              </a:rPr>
              <a:t>present</a:t>
            </a:r>
            <a:r>
              <a:rPr lang="en-US" sz="2000" dirty="0" smtClean="0">
                <a:solidFill>
                  <a:schemeClr val="bg1"/>
                </a:solidFill>
                <a:latin typeface="Times New Roman" pitchFamily="18" charset="0"/>
                <a:cs typeface="Times New Roman" pitchFamily="18" charset="0"/>
              </a:rPr>
              <a:t> indicative active/middle (-</a:t>
            </a:r>
            <a:r>
              <a:rPr lang="el-GR" sz="2000" dirty="0" smtClean="0">
                <a:solidFill>
                  <a:srgbClr val="FFFF00"/>
                </a:solidFill>
                <a:latin typeface="Palatino Linotype" pitchFamily="18" charset="0"/>
                <a:cs typeface="Times New Roman" pitchFamily="18" charset="0"/>
              </a:rPr>
              <a:t>μι</a:t>
            </a:r>
            <a:r>
              <a:rPr lang="en-US"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ω</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or -</a:t>
            </a:r>
            <a:r>
              <a:rPr lang="el-GR" sz="2000" dirty="0" smtClean="0">
                <a:solidFill>
                  <a:srgbClr val="FFFF00"/>
                </a:solidFill>
                <a:latin typeface="Palatino Linotype" pitchFamily="18" charset="0"/>
                <a:cs typeface="Times New Roman" pitchFamily="18" charset="0"/>
              </a:rPr>
              <a:t>μαι</a:t>
            </a:r>
            <a:r>
              <a:rPr lang="en-US" sz="2000" dirty="0" smtClean="0">
                <a:solidFill>
                  <a:schemeClr val="bg1"/>
                </a:solidFill>
                <a:latin typeface="Times New Roman" pitchFamily="18" charset="0"/>
                <a:cs typeface="Times New Roman" pitchFamily="18" charset="0"/>
              </a:rPr>
              <a:t>) </a:t>
            </a:r>
          </a:p>
          <a:p>
            <a:pPr marL="742950" lvl="2" indent="-342900">
              <a:defRPr/>
            </a:pPr>
            <a:r>
              <a:rPr lang="en-US" sz="2000" dirty="0" smtClean="0">
                <a:solidFill>
                  <a:schemeClr val="bg1"/>
                </a:solidFill>
                <a:latin typeface="Times New Roman" pitchFamily="18" charset="0"/>
                <a:cs typeface="Times New Roman" pitchFamily="18" charset="0"/>
              </a:rPr>
              <a:t>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person singular </a:t>
            </a:r>
            <a:r>
              <a:rPr lang="en-US" sz="2000" dirty="0" smtClean="0">
                <a:solidFill>
                  <a:srgbClr val="FFFF00"/>
                </a:solidFill>
                <a:latin typeface="Times New Roman" pitchFamily="18" charset="0"/>
                <a:cs typeface="Times New Roman" pitchFamily="18" charset="0"/>
              </a:rPr>
              <a:t>future</a:t>
            </a:r>
            <a:r>
              <a:rPr lang="en-US" sz="2000" dirty="0" smtClean="0">
                <a:solidFill>
                  <a:schemeClr val="bg1"/>
                </a:solidFill>
                <a:latin typeface="Times New Roman" pitchFamily="18" charset="0"/>
                <a:cs typeface="Times New Roman" pitchFamily="18" charset="0"/>
              </a:rPr>
              <a:t> indicative active/middle (-</a:t>
            </a:r>
            <a:r>
              <a:rPr lang="el-GR" sz="2000" dirty="0" smtClean="0">
                <a:solidFill>
                  <a:srgbClr val="FFFF00"/>
                </a:solidFill>
                <a:latin typeface="Palatino Linotype" pitchFamily="18" charset="0"/>
                <a:cs typeface="Times New Roman" pitchFamily="18" charset="0"/>
              </a:rPr>
              <a:t>ω</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or -</a:t>
            </a:r>
            <a:r>
              <a:rPr lang="el-GR" sz="2000" dirty="0" smtClean="0">
                <a:solidFill>
                  <a:srgbClr val="FFFF00"/>
                </a:solidFill>
                <a:latin typeface="Palatino Linotype" pitchFamily="18" charset="0"/>
                <a:cs typeface="Times New Roman" pitchFamily="18" charset="0"/>
              </a:rPr>
              <a:t>μαι</a:t>
            </a:r>
            <a:r>
              <a:rPr lang="en-US" sz="2000" dirty="0" smtClean="0">
                <a:solidFill>
                  <a:schemeClr val="bg1"/>
                </a:solidFill>
                <a:latin typeface="Times New Roman" pitchFamily="18" charset="0"/>
                <a:cs typeface="Times New Roman" pitchFamily="18" charset="0"/>
              </a:rPr>
              <a:t>)</a:t>
            </a:r>
          </a:p>
          <a:p>
            <a:pPr marL="342900" lvl="1" indent="-342900">
              <a:buFont typeface="Arial" pitchFamily="34" charset="0"/>
              <a:buChar char="•"/>
              <a:defRPr/>
            </a:pPr>
            <a:r>
              <a:rPr lang="en-US" sz="2400" dirty="0" smtClean="0">
                <a:solidFill>
                  <a:schemeClr val="bg1"/>
                </a:solidFill>
                <a:latin typeface="Times New Roman" pitchFamily="18" charset="0"/>
                <a:cs typeface="Times New Roman" pitchFamily="18" charset="0"/>
              </a:rPr>
              <a:t>Following are the verbs from your vocabulary so far that have </a:t>
            </a:r>
            <a:r>
              <a:rPr lang="en-US" sz="2400" dirty="0" smtClean="0">
                <a:solidFill>
                  <a:srgbClr val="FFFF00"/>
                </a:solidFill>
                <a:latin typeface="Times New Roman" pitchFamily="18" charset="0"/>
                <a:cs typeface="Times New Roman" pitchFamily="18" charset="0"/>
              </a:rPr>
              <a:t>deponent futures</a:t>
            </a:r>
            <a:r>
              <a:rPr lang="en-US" sz="2400" dirty="0" smtClean="0">
                <a:solidFill>
                  <a:schemeClr val="bg1"/>
                </a:solidFill>
                <a:latin typeface="Times New Roman" pitchFamily="18" charset="0"/>
                <a:cs typeface="Times New Roman" pitchFamily="18" charset="0"/>
              </a:rPr>
              <a:t>. As it happens, most -</a:t>
            </a:r>
            <a:r>
              <a:rPr lang="el-GR" sz="2400" dirty="0" smtClean="0">
                <a:solidFill>
                  <a:srgbClr val="FFFF00"/>
                </a:solidFill>
                <a:latin typeface="Palatino Linotype" pitchFamily="18" charset="0"/>
                <a:cs typeface="Times New Roman" pitchFamily="18" charset="0"/>
              </a:rPr>
              <a:t>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verbs that add a </a:t>
            </a:r>
            <a:r>
              <a:rPr lang="el-GR" sz="2400" dirty="0" smtClean="0">
                <a:solidFill>
                  <a:srgbClr val="FFFF00"/>
                </a:solidFill>
                <a:latin typeface="Palatino Linotype" pitchFamily="18" charset="0"/>
                <a:cs typeface="Times New Roman" pitchFamily="18" charset="0"/>
              </a:rPr>
              <a:t>ν </a:t>
            </a:r>
            <a:r>
              <a:rPr lang="en-US" sz="2400" dirty="0" smtClean="0">
                <a:solidFill>
                  <a:schemeClr val="bg1"/>
                </a:solidFill>
                <a:latin typeface="Times New Roman" pitchFamily="18" charset="0"/>
                <a:cs typeface="Times New Roman" pitchFamily="18" charset="0"/>
              </a:rPr>
              <a:t>or</a:t>
            </a:r>
            <a:r>
              <a:rPr lang="en-US" sz="2400" dirty="0" smtClean="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σκ </a:t>
            </a:r>
            <a:r>
              <a:rPr lang="en-US" sz="2400" dirty="0" smtClean="0">
                <a:solidFill>
                  <a:schemeClr val="bg1"/>
                </a:solidFill>
                <a:latin typeface="Times New Roman" pitchFamily="18" charset="0"/>
                <a:cs typeface="Times New Roman" pitchFamily="18" charset="0"/>
              </a:rPr>
              <a:t>to mark the present tense have </a:t>
            </a:r>
            <a:r>
              <a:rPr lang="en-US" sz="2400" dirty="0" smtClean="0">
                <a:solidFill>
                  <a:srgbClr val="FFFF00"/>
                </a:solidFill>
                <a:latin typeface="Times New Roman" pitchFamily="18" charset="0"/>
                <a:cs typeface="Times New Roman" pitchFamily="18" charset="0"/>
              </a:rPr>
              <a:t>deponent futures</a:t>
            </a:r>
            <a:r>
              <a:rPr lang="en-US" sz="2400" dirty="0" smtClean="0">
                <a:solidFill>
                  <a:schemeClr val="bg1"/>
                </a:solidFill>
                <a:latin typeface="Times New Roman" pitchFamily="18" charset="0"/>
                <a:cs typeface="Times New Roman" pitchFamily="18" charset="0"/>
              </a:rPr>
              <a:t>. </a:t>
            </a:r>
          </a:p>
          <a:p>
            <a:pPr>
              <a:buNone/>
              <a:defRPr/>
            </a:pPr>
            <a:endParaRPr lang="en-US" sz="28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88421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371600"/>
            <a:ext cx="8686800" cy="5257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Future Deponent Vocabulary: Classical</a:t>
            </a:r>
            <a:endParaRPr lang="en-US" sz="2800" dirty="0" smtClean="0">
              <a:solidFill>
                <a:schemeClr val="bg1"/>
              </a:solidFill>
              <a:latin typeface="Times New Roman" pitchFamily="18" charset="0"/>
              <a:cs typeface="Times New Roman" pitchFamily="18" charset="0"/>
            </a:endParaRPr>
          </a:p>
          <a:p>
            <a:pPr>
              <a:defRPr/>
            </a:pPr>
            <a:r>
              <a:rPr lang="el-GR" sz="2400" dirty="0" smtClean="0">
                <a:solidFill>
                  <a:srgbClr val="FFFF00"/>
                </a:solidFill>
                <a:latin typeface="Palatino Linotype" pitchFamily="18" charset="0"/>
                <a:cs typeface="Times New Roman" pitchFamily="18" charset="0"/>
              </a:rPr>
              <a:t>ἀκούω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ἀκούσομαι </a:t>
            </a:r>
            <a:r>
              <a:rPr lang="en-US" sz="2400" dirty="0" smtClean="0">
                <a:solidFill>
                  <a:schemeClr val="bg1"/>
                </a:solidFill>
                <a:latin typeface="Times New Roman" pitchFamily="18" charset="0"/>
                <a:cs typeface="Times New Roman" pitchFamily="18" charset="0"/>
              </a:rPr>
              <a:t>hear</a:t>
            </a:r>
          </a:p>
          <a:p>
            <a:pPr>
              <a:defRPr/>
            </a:pPr>
            <a:r>
              <a:rPr lang="el-GR" sz="2400" dirty="0" smtClean="0">
                <a:solidFill>
                  <a:schemeClr val="bg1"/>
                </a:solidFill>
                <a:latin typeface="Palatino Linotype" pitchFamily="18" charset="0"/>
                <a:cs typeface="Times New Roman" pitchFamily="18" charset="0"/>
                <a:sym typeface="Wingdings" pitchFamily="2" charset="2"/>
              </a:rPr>
              <a:t>ἁμαρτ-</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ἁμαρτάνω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ἁμαρτήσομαι </a:t>
            </a:r>
            <a:r>
              <a:rPr lang="en-US" sz="2400" dirty="0" smtClean="0">
                <a:solidFill>
                  <a:schemeClr val="bg1"/>
                </a:solidFill>
                <a:latin typeface="Times New Roman" pitchFamily="18" charset="0"/>
                <a:cs typeface="Times New Roman" pitchFamily="18" charset="0"/>
              </a:rPr>
              <a:t>miss, make a mistake</a:t>
            </a:r>
          </a:p>
          <a:p>
            <a:pPr>
              <a:defRPr/>
            </a:pPr>
            <a:r>
              <a:rPr lang="el-GR" sz="2400" dirty="0" smtClean="0">
                <a:solidFill>
                  <a:schemeClr val="bg1"/>
                </a:solidFill>
                <a:latin typeface="Palatino Linotype" pitchFamily="18" charset="0"/>
                <a:cs typeface="Times New Roman" pitchFamily="18" charset="0"/>
                <a:sym typeface="Wingdings" pitchFamily="2" charset="2"/>
              </a:rPr>
              <a:t>βη</a:t>
            </a:r>
            <a:r>
              <a:rPr lang="el-GR" sz="2400" dirty="0" smtClean="0">
                <a:solidFill>
                  <a:schemeClr val="bg1"/>
                </a:solidFill>
                <a:latin typeface="Times New Roman" pitchFamily="18" charset="0"/>
                <a:cs typeface="Times New Roman" pitchFamily="18" charset="0"/>
                <a:sym typeface="Wingdings" pitchFamily="2" charset="2"/>
              </a:rPr>
              <a:t>-  </a:t>
            </a:r>
            <a:r>
              <a:rPr lang="el-GR" sz="2400" dirty="0" smtClean="0">
                <a:solidFill>
                  <a:srgbClr val="FFFF00"/>
                </a:solidFill>
                <a:latin typeface="Palatino Linotype" pitchFamily="18" charset="0"/>
                <a:cs typeface="Times New Roman" pitchFamily="18" charset="0"/>
              </a:rPr>
              <a:t>βαίνω</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βήσομαι </a:t>
            </a:r>
            <a:r>
              <a:rPr lang="en-US" sz="2400" dirty="0" smtClean="0">
                <a:solidFill>
                  <a:schemeClr val="bg1"/>
                </a:solidFill>
                <a:latin typeface="Times New Roman" pitchFamily="18" charset="0"/>
                <a:cs typeface="Times New Roman" pitchFamily="18" charset="0"/>
              </a:rPr>
              <a:t>walk, come, go</a:t>
            </a:r>
          </a:p>
          <a:p>
            <a:pPr lvl="1">
              <a:defRPr/>
            </a:pPr>
            <a:r>
              <a:rPr lang="el-GR" sz="2000" dirty="0" smtClean="0">
                <a:solidFill>
                  <a:srgbClr val="FFFF00"/>
                </a:solidFill>
                <a:latin typeface="Palatino Linotype" pitchFamily="18" charset="0"/>
                <a:cs typeface="Times New Roman" pitchFamily="18" charset="0"/>
              </a:rPr>
              <a:t>συμβαίνω </a:t>
            </a:r>
            <a:r>
              <a:rPr lang="en-US" sz="2000" dirty="0" smtClean="0">
                <a:solidFill>
                  <a:schemeClr val="bg1"/>
                </a:solidFill>
                <a:latin typeface="Times New Roman" pitchFamily="18" charset="0"/>
                <a:cs typeface="Times New Roman" pitchFamily="18" charset="0"/>
              </a:rPr>
              <a:t>happen, agree, result</a:t>
            </a:r>
          </a:p>
          <a:p>
            <a:pPr>
              <a:defRPr/>
            </a:pPr>
            <a:r>
              <a:rPr lang="el-GR" sz="2400" dirty="0" smtClean="0">
                <a:solidFill>
                  <a:srgbClr val="FFFF00"/>
                </a:solidFill>
                <a:latin typeface="Palatino Linotype" pitchFamily="18" charset="0"/>
                <a:cs typeface="Times New Roman" pitchFamily="18" charset="0"/>
                <a:sym typeface="Wingdings" pitchFamily="2" charset="2"/>
              </a:rPr>
              <a:t>βλέπω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sym typeface="Wingdings" pitchFamily="2" charset="2"/>
              </a:rPr>
              <a:t>βλέψομαι </a:t>
            </a:r>
            <a:r>
              <a:rPr lang="en-US" sz="2400" dirty="0" smtClean="0">
                <a:solidFill>
                  <a:schemeClr val="bg1"/>
                </a:solidFill>
                <a:latin typeface="Times New Roman" pitchFamily="18" charset="0"/>
                <a:cs typeface="Times New Roman" pitchFamily="18" charset="0"/>
                <a:sym typeface="Wingdings" pitchFamily="2" charset="2"/>
              </a:rPr>
              <a:t>see</a:t>
            </a:r>
            <a:r>
              <a:rPr lang="en-US" sz="2400" dirty="0">
                <a:solidFill>
                  <a:schemeClr val="bg1"/>
                </a:solidFill>
                <a:latin typeface="Times New Roman" pitchFamily="18" charset="0"/>
                <a:cs typeface="Times New Roman" pitchFamily="18" charset="0"/>
                <a:sym typeface="Wingdings" pitchFamily="2" charset="2"/>
              </a:rPr>
              <a:t>, look</a:t>
            </a:r>
            <a:endParaRPr lang="el-GR" sz="2400" dirty="0">
              <a:solidFill>
                <a:srgbClr val="FFFF00"/>
              </a:solidFill>
              <a:latin typeface="Palatino Linotype" pitchFamily="18" charset="0"/>
              <a:cs typeface="Times New Roman" pitchFamily="18" charset="0"/>
              <a:sym typeface="Wingdings" pitchFamily="2" charset="2"/>
            </a:endParaRPr>
          </a:p>
          <a:p>
            <a:pPr>
              <a:defRPr/>
            </a:pPr>
            <a:r>
              <a:rPr lang="el-GR" sz="2400" dirty="0" smtClean="0">
                <a:solidFill>
                  <a:schemeClr val="bg1"/>
                </a:solidFill>
                <a:latin typeface="Palatino Linotype" pitchFamily="18" charset="0"/>
                <a:cs typeface="Times New Roman" pitchFamily="18" charset="0"/>
                <a:sym typeface="Wingdings" pitchFamily="2" charset="2"/>
              </a:rPr>
              <a:t>γνω</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rPr>
              <a:t>γιγνώσκω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γνώσομαι </a:t>
            </a:r>
            <a:r>
              <a:rPr lang="en-US" sz="2400" dirty="0" smtClean="0">
                <a:solidFill>
                  <a:schemeClr val="bg1"/>
                </a:solidFill>
                <a:latin typeface="Times New Roman" pitchFamily="18" charset="0"/>
                <a:cs typeface="Times New Roman" pitchFamily="18" charset="0"/>
              </a:rPr>
              <a:t>know</a:t>
            </a:r>
            <a:r>
              <a:rPr lang="en-US" sz="2400" dirty="0">
                <a:solidFill>
                  <a:schemeClr val="bg1"/>
                </a:solidFill>
                <a:latin typeface="Times New Roman" pitchFamily="18" charset="0"/>
                <a:cs typeface="Times New Roman" pitchFamily="18" charset="0"/>
              </a:rPr>
              <a:t>, learn, judge, think </a:t>
            </a:r>
            <a:endParaRPr lang="en-US" sz="2400" dirty="0">
              <a:solidFill>
                <a:schemeClr val="bg1"/>
              </a:solidFill>
              <a:latin typeface="Palatino Linotype" pitchFamily="18" charset="0"/>
              <a:cs typeface="Times New Roman" pitchFamily="18" charset="0"/>
            </a:endParaRPr>
          </a:p>
          <a:p>
            <a:pPr>
              <a:defRPr/>
            </a:pPr>
            <a:r>
              <a:rPr lang="el-GR" sz="2400" dirty="0" smtClean="0">
                <a:solidFill>
                  <a:schemeClr val="bg1"/>
                </a:solidFill>
                <a:latin typeface="Palatino Linotype" pitchFamily="18" charset="0"/>
                <a:cs typeface="Times New Roman" pitchFamily="18" charset="0"/>
                <a:sym typeface="Wingdings" pitchFamily="2" charset="2"/>
              </a:rPr>
              <a:t>ἐσ</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εἰμί</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ἔσομαι </a:t>
            </a:r>
            <a:r>
              <a:rPr lang="en-US" sz="2400" dirty="0" smtClean="0">
                <a:solidFill>
                  <a:schemeClr val="bg1"/>
                </a:solidFill>
                <a:latin typeface="Times New Roman" pitchFamily="18" charset="0"/>
                <a:cs typeface="Times New Roman" pitchFamily="18" charset="0"/>
              </a:rPr>
              <a:t>be</a:t>
            </a:r>
            <a:endParaRPr lang="en-US" sz="2400" dirty="0">
              <a:solidFill>
                <a:schemeClr val="bg1"/>
              </a:solidFill>
              <a:latin typeface="Times New Roman" pitchFamily="18" charset="0"/>
              <a:cs typeface="Times New Roman" pitchFamily="18" charset="0"/>
            </a:endParaRPr>
          </a:p>
          <a:p>
            <a:pPr lvl="1">
              <a:defRPr/>
            </a:pPr>
            <a:r>
              <a:rPr lang="el-GR" sz="2000" dirty="0" smtClean="0">
                <a:solidFill>
                  <a:srgbClr val="FFFF00"/>
                </a:solidFill>
                <a:latin typeface="Palatino Linotype" pitchFamily="18" charset="0"/>
                <a:cs typeface="Times New Roman" pitchFamily="18" charset="0"/>
              </a:rPr>
              <a:t>πάρειμι</a:t>
            </a:r>
            <a:r>
              <a:rPr lang="en-US"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 παρέσομαι </a:t>
            </a:r>
            <a:r>
              <a:rPr lang="en-US" sz="2000" dirty="0" smtClean="0">
                <a:solidFill>
                  <a:schemeClr val="bg1"/>
                </a:solidFill>
                <a:latin typeface="Times New Roman" pitchFamily="18" charset="0"/>
                <a:cs typeface="Times New Roman" pitchFamily="18" charset="0"/>
              </a:rPr>
              <a:t>be present  </a:t>
            </a:r>
            <a:endParaRPr lang="el-GR"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5453724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3403</TotalTime>
  <Words>1126</Words>
  <Application>Microsoft Office PowerPoint</Application>
  <PresentationFormat>On-screen Show (4:3)</PresentationFormat>
  <Paragraphs>176</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Ancient Greek for Everyone: A New Digital Resource for Beginning Greek Unit 9 part 2:  Unorthodox Futures </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1001 Elementary Greek</dc:title>
  <dc:creator>Wilfred E Major</dc:creator>
  <cp:lastModifiedBy>Wilfred E Major</cp:lastModifiedBy>
  <cp:revision>370</cp:revision>
  <dcterms:created xsi:type="dcterms:W3CDTF">2012-08-17T18:41:45Z</dcterms:created>
  <dcterms:modified xsi:type="dcterms:W3CDTF">2013-11-12T17:27:58Z</dcterms:modified>
</cp:coreProperties>
</file>